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media/image48.jp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70" r:id="rId5"/>
    <p:sldId id="259" r:id="rId6"/>
    <p:sldId id="260" r:id="rId7"/>
    <p:sldId id="261" r:id="rId8"/>
    <p:sldId id="262" r:id="rId9"/>
    <p:sldId id="263" r:id="rId10"/>
    <p:sldId id="269" r:id="rId11"/>
    <p:sldId id="264" r:id="rId12"/>
    <p:sldId id="265" r:id="rId13"/>
    <p:sldId id="266" r:id="rId14"/>
    <p:sldId id="267" r:id="rId15"/>
    <p:sldId id="268" r:id="rId16"/>
  </p:sldIdLst>
  <p:sldSz cx="9144000" cy="6858000" type="screen4x3"/>
  <p:notesSz cx="9144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3" d="100"/>
          <a:sy n="113" d="100"/>
        </p:scale>
        <p:origin x="1554" y="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2/26/2025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2/26/2025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2/26/2025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2/26/2025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2/26/2025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5532" y="70104"/>
            <a:ext cx="9012936" cy="6690357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65532" y="70104"/>
            <a:ext cx="9013190" cy="6690359"/>
          </a:xfrm>
          <a:custGeom>
            <a:avLst/>
            <a:gdLst/>
            <a:ahLst/>
            <a:cxnLst/>
            <a:rect l="l" t="t" r="r" b="b"/>
            <a:pathLst>
              <a:path w="9013190" h="6690359">
                <a:moveTo>
                  <a:pt x="0" y="329819"/>
                </a:moveTo>
                <a:lnTo>
                  <a:pt x="3575" y="281088"/>
                </a:lnTo>
                <a:lnTo>
                  <a:pt x="13961" y="234576"/>
                </a:lnTo>
                <a:lnTo>
                  <a:pt x="30648" y="190791"/>
                </a:lnTo>
                <a:lnTo>
                  <a:pt x="53126" y="150245"/>
                </a:lnTo>
                <a:lnTo>
                  <a:pt x="80884" y="113448"/>
                </a:lnTo>
                <a:lnTo>
                  <a:pt x="113414" y="80911"/>
                </a:lnTo>
                <a:lnTo>
                  <a:pt x="150203" y="53144"/>
                </a:lnTo>
                <a:lnTo>
                  <a:pt x="190744" y="30660"/>
                </a:lnTo>
                <a:lnTo>
                  <a:pt x="234525" y="13967"/>
                </a:lnTo>
                <a:lnTo>
                  <a:pt x="281036" y="3576"/>
                </a:lnTo>
                <a:lnTo>
                  <a:pt x="329768" y="0"/>
                </a:lnTo>
                <a:lnTo>
                  <a:pt x="8683117" y="0"/>
                </a:lnTo>
                <a:lnTo>
                  <a:pt x="8731847" y="3576"/>
                </a:lnTo>
                <a:lnTo>
                  <a:pt x="8778359" y="13967"/>
                </a:lnTo>
                <a:lnTo>
                  <a:pt x="8822144" y="30660"/>
                </a:lnTo>
                <a:lnTo>
                  <a:pt x="8862690" y="53144"/>
                </a:lnTo>
                <a:lnTo>
                  <a:pt x="8899487" y="80911"/>
                </a:lnTo>
                <a:lnTo>
                  <a:pt x="8932024" y="113448"/>
                </a:lnTo>
                <a:lnTo>
                  <a:pt x="8959791" y="150245"/>
                </a:lnTo>
                <a:lnTo>
                  <a:pt x="8982275" y="190791"/>
                </a:lnTo>
                <a:lnTo>
                  <a:pt x="8998968" y="234576"/>
                </a:lnTo>
                <a:lnTo>
                  <a:pt x="9009359" y="281088"/>
                </a:lnTo>
                <a:lnTo>
                  <a:pt x="9012936" y="329819"/>
                </a:lnTo>
                <a:lnTo>
                  <a:pt x="9012936" y="6360591"/>
                </a:lnTo>
                <a:lnTo>
                  <a:pt x="9009359" y="6409323"/>
                </a:lnTo>
                <a:lnTo>
                  <a:pt x="8998968" y="6455834"/>
                </a:lnTo>
                <a:lnTo>
                  <a:pt x="8982275" y="6499615"/>
                </a:lnTo>
                <a:lnTo>
                  <a:pt x="8959791" y="6540156"/>
                </a:lnTo>
                <a:lnTo>
                  <a:pt x="8932024" y="6576945"/>
                </a:lnTo>
                <a:lnTo>
                  <a:pt x="8899487" y="6609475"/>
                </a:lnTo>
                <a:lnTo>
                  <a:pt x="8862690" y="6637233"/>
                </a:lnTo>
                <a:lnTo>
                  <a:pt x="8822144" y="6659711"/>
                </a:lnTo>
                <a:lnTo>
                  <a:pt x="8778359" y="6676398"/>
                </a:lnTo>
                <a:lnTo>
                  <a:pt x="8731847" y="6686784"/>
                </a:lnTo>
                <a:lnTo>
                  <a:pt x="8683117" y="6690360"/>
                </a:lnTo>
                <a:lnTo>
                  <a:pt x="329768" y="6690360"/>
                </a:lnTo>
                <a:lnTo>
                  <a:pt x="281036" y="6686784"/>
                </a:lnTo>
                <a:lnTo>
                  <a:pt x="234525" y="6676398"/>
                </a:lnTo>
                <a:lnTo>
                  <a:pt x="190744" y="6659711"/>
                </a:lnTo>
                <a:lnTo>
                  <a:pt x="150203" y="6637233"/>
                </a:lnTo>
                <a:lnTo>
                  <a:pt x="113414" y="6609475"/>
                </a:lnTo>
                <a:lnTo>
                  <a:pt x="80884" y="6576945"/>
                </a:lnTo>
                <a:lnTo>
                  <a:pt x="53126" y="6540156"/>
                </a:lnTo>
                <a:lnTo>
                  <a:pt x="30648" y="6499615"/>
                </a:lnTo>
                <a:lnTo>
                  <a:pt x="13961" y="6455834"/>
                </a:lnTo>
                <a:lnTo>
                  <a:pt x="3575" y="6409323"/>
                </a:lnTo>
                <a:lnTo>
                  <a:pt x="0" y="6360591"/>
                </a:lnTo>
                <a:lnTo>
                  <a:pt x="0" y="329819"/>
                </a:lnTo>
                <a:close/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64008" y="1517903"/>
            <a:ext cx="9019540" cy="1458595"/>
          </a:xfrm>
          <a:custGeom>
            <a:avLst/>
            <a:gdLst/>
            <a:ahLst/>
            <a:cxnLst/>
            <a:rect l="l" t="t" r="r" b="b"/>
            <a:pathLst>
              <a:path w="9019540" h="1458595">
                <a:moveTo>
                  <a:pt x="0" y="1458468"/>
                </a:moveTo>
                <a:lnTo>
                  <a:pt x="9019032" y="1458468"/>
                </a:lnTo>
                <a:lnTo>
                  <a:pt x="9019032" y="0"/>
                </a:lnTo>
                <a:lnTo>
                  <a:pt x="0" y="0"/>
                </a:lnTo>
                <a:lnTo>
                  <a:pt x="0" y="1458468"/>
                </a:lnTo>
                <a:close/>
              </a:path>
            </a:pathLst>
          </a:custGeom>
          <a:solidFill>
            <a:srgbClr val="0E6EC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64008" y="1397508"/>
            <a:ext cx="9019540" cy="120650"/>
          </a:xfrm>
          <a:custGeom>
            <a:avLst/>
            <a:gdLst/>
            <a:ahLst/>
            <a:cxnLst/>
            <a:rect l="l" t="t" r="r" b="b"/>
            <a:pathLst>
              <a:path w="9019540" h="120650">
                <a:moveTo>
                  <a:pt x="9019032" y="0"/>
                </a:moveTo>
                <a:lnTo>
                  <a:pt x="0" y="0"/>
                </a:lnTo>
                <a:lnTo>
                  <a:pt x="0" y="120396"/>
                </a:lnTo>
                <a:lnTo>
                  <a:pt x="9019032" y="120396"/>
                </a:lnTo>
                <a:lnTo>
                  <a:pt x="9019032" y="0"/>
                </a:lnTo>
                <a:close/>
              </a:path>
            </a:pathLst>
          </a:custGeom>
          <a:solidFill>
            <a:srgbClr val="AABA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64008" y="2976372"/>
            <a:ext cx="9019540" cy="111760"/>
          </a:xfrm>
          <a:custGeom>
            <a:avLst/>
            <a:gdLst/>
            <a:ahLst/>
            <a:cxnLst/>
            <a:rect l="l" t="t" r="r" b="b"/>
            <a:pathLst>
              <a:path w="9019540" h="111760">
                <a:moveTo>
                  <a:pt x="9019032" y="0"/>
                </a:moveTo>
                <a:lnTo>
                  <a:pt x="0" y="0"/>
                </a:lnTo>
                <a:lnTo>
                  <a:pt x="0" y="111251"/>
                </a:lnTo>
                <a:lnTo>
                  <a:pt x="9019032" y="111251"/>
                </a:lnTo>
                <a:lnTo>
                  <a:pt x="9019032" y="0"/>
                </a:lnTo>
                <a:close/>
              </a:path>
            </a:pathLst>
          </a:custGeom>
          <a:solidFill>
            <a:srgbClr val="7BC96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70763" y="1616202"/>
            <a:ext cx="8602472" cy="127261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93014" y="3139418"/>
            <a:ext cx="8515070" cy="34670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2/26/2025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0.jp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7" Type="http://schemas.openxmlformats.org/officeDocument/2006/relationships/image" Target="../media/image3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e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10" Type="http://schemas.openxmlformats.org/officeDocument/2006/relationships/image" Target="../media/image48.jpg"/><Relationship Id="rId4" Type="http://schemas.openxmlformats.org/officeDocument/2006/relationships/image" Target="../media/image42.png"/><Relationship Id="rId9" Type="http://schemas.openxmlformats.org/officeDocument/2006/relationships/image" Target="../media/image4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13" Type="http://schemas.openxmlformats.org/officeDocument/2006/relationships/image" Target="../media/image58.png"/><Relationship Id="rId18" Type="http://schemas.openxmlformats.org/officeDocument/2006/relationships/image" Target="../media/image63.png"/><Relationship Id="rId3" Type="http://schemas.openxmlformats.org/officeDocument/2006/relationships/image" Target="../media/image49.jpg"/><Relationship Id="rId7" Type="http://schemas.openxmlformats.org/officeDocument/2006/relationships/image" Target="../media/image52.png"/><Relationship Id="rId12" Type="http://schemas.openxmlformats.org/officeDocument/2006/relationships/image" Target="../media/image57.png"/><Relationship Id="rId17" Type="http://schemas.openxmlformats.org/officeDocument/2006/relationships/image" Target="../media/image62.png"/><Relationship Id="rId2" Type="http://schemas.openxmlformats.org/officeDocument/2006/relationships/hyperlink" Target="http://iesmariademolina.centros.educa.jcyl.es/" TargetMode="External"/><Relationship Id="rId16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11" Type="http://schemas.openxmlformats.org/officeDocument/2006/relationships/image" Target="../media/image56.png"/><Relationship Id="rId5" Type="http://schemas.openxmlformats.org/officeDocument/2006/relationships/image" Target="../media/image51.png"/><Relationship Id="rId15" Type="http://schemas.openxmlformats.org/officeDocument/2006/relationships/image" Target="../media/image60.png"/><Relationship Id="rId10" Type="http://schemas.openxmlformats.org/officeDocument/2006/relationships/image" Target="../media/image55.png"/><Relationship Id="rId19" Type="http://schemas.openxmlformats.org/officeDocument/2006/relationships/image" Target="../media/image64.jpeg"/><Relationship Id="rId4" Type="http://schemas.openxmlformats.org/officeDocument/2006/relationships/image" Target="../media/image50.jpg"/><Relationship Id="rId9" Type="http://schemas.openxmlformats.org/officeDocument/2006/relationships/image" Target="../media/image54.png"/><Relationship Id="rId14" Type="http://schemas.openxmlformats.org/officeDocument/2006/relationships/image" Target="../media/image5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35965" y="4574285"/>
            <a:ext cx="6214110" cy="10706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spc="-10" dirty="0">
                <a:solidFill>
                  <a:srgbClr val="0A5294"/>
                </a:solidFill>
                <a:latin typeface="Calibri"/>
                <a:cs typeface="Calibri"/>
              </a:rPr>
              <a:t>JORNADA</a:t>
            </a:r>
            <a:r>
              <a:rPr sz="4000" b="1" spc="-195" dirty="0">
                <a:solidFill>
                  <a:srgbClr val="0A5294"/>
                </a:solidFill>
                <a:latin typeface="Calibri"/>
                <a:cs typeface="Calibri"/>
              </a:rPr>
              <a:t> </a:t>
            </a:r>
            <a:r>
              <a:rPr sz="4000" b="1" spc="-45" dirty="0">
                <a:solidFill>
                  <a:srgbClr val="0A5294"/>
                </a:solidFill>
                <a:latin typeface="Calibri"/>
                <a:cs typeface="Calibri"/>
              </a:rPr>
              <a:t>PUERTAS</a:t>
            </a:r>
            <a:r>
              <a:rPr sz="4000" b="1" spc="-180" dirty="0">
                <a:solidFill>
                  <a:srgbClr val="0A5294"/>
                </a:solidFill>
                <a:latin typeface="Calibri"/>
                <a:cs typeface="Calibri"/>
              </a:rPr>
              <a:t> </a:t>
            </a:r>
            <a:r>
              <a:rPr sz="4000" b="1" spc="-10" dirty="0">
                <a:solidFill>
                  <a:srgbClr val="0A5294"/>
                </a:solidFill>
                <a:latin typeface="Calibri"/>
                <a:cs typeface="Calibri"/>
              </a:rPr>
              <a:t>ABIERTAS</a:t>
            </a:r>
            <a:endParaRPr sz="40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0"/>
              </a:spcBef>
            </a:pPr>
            <a:r>
              <a:rPr sz="2800" b="1" dirty="0">
                <a:solidFill>
                  <a:srgbClr val="0A5294"/>
                </a:solidFill>
                <a:latin typeface="Calibri"/>
                <a:cs typeface="Calibri"/>
              </a:rPr>
              <a:t>CURSO</a:t>
            </a:r>
            <a:r>
              <a:rPr sz="2800" b="1" spc="-35" dirty="0">
                <a:solidFill>
                  <a:srgbClr val="0A5294"/>
                </a:solidFill>
                <a:latin typeface="Calibri"/>
                <a:cs typeface="Calibri"/>
              </a:rPr>
              <a:t> </a:t>
            </a:r>
            <a:r>
              <a:rPr sz="2800" b="1" spc="-25" dirty="0">
                <a:solidFill>
                  <a:srgbClr val="0A5294"/>
                </a:solidFill>
                <a:latin typeface="Calibri"/>
                <a:cs typeface="Calibri"/>
              </a:rPr>
              <a:t>202</a:t>
            </a:r>
            <a:r>
              <a:rPr lang="es-ES" sz="2800" b="1" spc="-25" dirty="0">
                <a:solidFill>
                  <a:srgbClr val="0A5294"/>
                </a:solidFill>
                <a:latin typeface="Calibri"/>
                <a:cs typeface="Calibri"/>
              </a:rPr>
              <a:t>4</a:t>
            </a:r>
            <a:r>
              <a:rPr sz="2800" b="1" spc="-25" dirty="0">
                <a:solidFill>
                  <a:srgbClr val="0A5294"/>
                </a:solidFill>
                <a:latin typeface="Calibri"/>
                <a:cs typeface="Calibri"/>
              </a:rPr>
              <a:t>-2</a:t>
            </a:r>
            <a:r>
              <a:rPr lang="es-ES" sz="2800" b="1" spc="-25" dirty="0">
                <a:solidFill>
                  <a:srgbClr val="0A5294"/>
                </a:solidFill>
                <a:latin typeface="Calibri"/>
                <a:cs typeface="Calibri"/>
              </a:rPr>
              <a:t>5   </a:t>
            </a:r>
            <a:r>
              <a:rPr lang="es-ES" sz="2800" b="1" spc="-25" dirty="0">
                <a:solidFill>
                  <a:srgbClr val="00B050"/>
                </a:solidFill>
                <a:latin typeface="Calibri"/>
                <a:cs typeface="Calibri"/>
              </a:rPr>
              <a:t>10 MARZO/ 19h</a:t>
            </a:r>
            <a:endParaRPr sz="2800" dirty="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8244" y="5929884"/>
            <a:ext cx="3517391" cy="58064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15384" y="76200"/>
            <a:ext cx="4672584" cy="4878324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286511" y="5715000"/>
            <a:ext cx="6358255" cy="1905"/>
          </a:xfrm>
          <a:custGeom>
            <a:avLst/>
            <a:gdLst/>
            <a:ahLst/>
            <a:cxnLst/>
            <a:rect l="l" t="t" r="r" b="b"/>
            <a:pathLst>
              <a:path w="6358255" h="1904">
                <a:moveTo>
                  <a:pt x="0" y="0"/>
                </a:moveTo>
                <a:lnTo>
                  <a:pt x="6358001" y="1587"/>
                </a:lnTo>
              </a:path>
            </a:pathLst>
          </a:custGeom>
          <a:ln w="9144">
            <a:solidFill>
              <a:srgbClr val="08376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18617" rIns="0" bIns="0" rtlCol="0">
            <a:spAutoFit/>
          </a:bodyPr>
          <a:lstStyle/>
          <a:p>
            <a:pPr marL="4032885">
              <a:lnSpc>
                <a:spcPct val="100000"/>
              </a:lnSpc>
              <a:spcBef>
                <a:spcPts val="95"/>
              </a:spcBef>
            </a:pPr>
            <a:r>
              <a:rPr sz="4000" dirty="0"/>
              <a:t>NUESTRO</a:t>
            </a:r>
            <a:r>
              <a:rPr sz="4000" spc="-204" dirty="0"/>
              <a:t> </a:t>
            </a:r>
            <a:r>
              <a:rPr sz="4000" spc="-10" dirty="0"/>
              <a:t>CENTRO</a:t>
            </a:r>
            <a:endParaRPr sz="4000"/>
          </a:p>
        </p:txBody>
      </p:sp>
      <p:grpSp>
        <p:nvGrpSpPr>
          <p:cNvPr id="3" name="object 3"/>
          <p:cNvGrpSpPr/>
          <p:nvPr/>
        </p:nvGrpSpPr>
        <p:grpSpPr>
          <a:xfrm>
            <a:off x="288036" y="373379"/>
            <a:ext cx="4716780" cy="3438525"/>
            <a:chOff x="288036" y="373379"/>
            <a:chExt cx="4716780" cy="343852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57755" y="382523"/>
              <a:ext cx="3137916" cy="176022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853183" y="377951"/>
              <a:ext cx="3147060" cy="1769745"/>
            </a:xfrm>
            <a:custGeom>
              <a:avLst/>
              <a:gdLst/>
              <a:ahLst/>
              <a:cxnLst/>
              <a:rect l="l" t="t" r="r" b="b"/>
              <a:pathLst>
                <a:path w="3147060" h="1769745">
                  <a:moveTo>
                    <a:pt x="0" y="1769364"/>
                  </a:moveTo>
                  <a:lnTo>
                    <a:pt x="3147060" y="1769364"/>
                  </a:lnTo>
                  <a:lnTo>
                    <a:pt x="3147060" y="0"/>
                  </a:lnTo>
                  <a:lnTo>
                    <a:pt x="0" y="0"/>
                  </a:lnTo>
                  <a:lnTo>
                    <a:pt x="0" y="1769364"/>
                  </a:lnTo>
                  <a:close/>
                </a:path>
              </a:pathLst>
            </a:custGeom>
            <a:ln w="9144">
              <a:solidFill>
                <a:srgbClr val="0E6E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8036" y="1655063"/>
              <a:ext cx="3415284" cy="215646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33756" y="1700783"/>
              <a:ext cx="3273552" cy="2014727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323850" y="1690877"/>
              <a:ext cx="3293745" cy="2034539"/>
            </a:xfrm>
            <a:custGeom>
              <a:avLst/>
              <a:gdLst/>
              <a:ahLst/>
              <a:cxnLst/>
              <a:rect l="l" t="t" r="r" b="b"/>
              <a:pathLst>
                <a:path w="3293745" h="2034539">
                  <a:moveTo>
                    <a:pt x="0" y="2034540"/>
                  </a:moveTo>
                  <a:lnTo>
                    <a:pt x="3293364" y="2034540"/>
                  </a:lnTo>
                  <a:lnTo>
                    <a:pt x="3293364" y="0"/>
                  </a:lnTo>
                  <a:lnTo>
                    <a:pt x="0" y="0"/>
                  </a:lnTo>
                  <a:lnTo>
                    <a:pt x="0" y="2034540"/>
                  </a:lnTo>
                  <a:close/>
                </a:path>
              </a:pathLst>
            </a:custGeom>
            <a:ln w="19811">
              <a:solidFill>
                <a:srgbClr val="0E6E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>
            <a:spLocks noGrp="1"/>
          </p:cNvSpPr>
          <p:nvPr>
            <p:ph type="body" idx="1"/>
          </p:nvPr>
        </p:nvSpPr>
        <p:spPr>
          <a:xfrm>
            <a:off x="293014" y="3139418"/>
            <a:ext cx="8515070" cy="2579552"/>
          </a:xfrm>
          <a:prstGeom prst="rect">
            <a:avLst/>
          </a:prstGeom>
        </p:spPr>
        <p:txBody>
          <a:bodyPr vert="horz" wrap="square" lIns="0" tIns="103505" rIns="0" bIns="0" rtlCol="0">
            <a:spAutoFit/>
          </a:bodyPr>
          <a:lstStyle/>
          <a:p>
            <a:pPr marL="3593465" indent="-80645">
              <a:lnSpc>
                <a:spcPct val="100000"/>
              </a:lnSpc>
              <a:spcBef>
                <a:spcPts val="815"/>
              </a:spcBef>
              <a:buChar char="-"/>
              <a:tabLst>
                <a:tab pos="3594100" algn="l"/>
              </a:tabLst>
            </a:pPr>
            <a:r>
              <a:rPr sz="1200" i="1" dirty="0">
                <a:latin typeface="Calibri"/>
                <a:cs typeface="Calibri"/>
              </a:rPr>
              <a:t>Comenzó</a:t>
            </a:r>
            <a:r>
              <a:rPr sz="1200" i="1" spc="-30" dirty="0">
                <a:latin typeface="Calibri"/>
                <a:cs typeface="Calibri"/>
              </a:rPr>
              <a:t> </a:t>
            </a:r>
            <a:r>
              <a:rPr sz="1200" i="1" dirty="0">
                <a:latin typeface="Calibri"/>
                <a:cs typeface="Calibri"/>
              </a:rPr>
              <a:t>su</a:t>
            </a:r>
            <a:r>
              <a:rPr sz="1200" i="1" spc="-15" dirty="0">
                <a:latin typeface="Calibri"/>
                <a:cs typeface="Calibri"/>
              </a:rPr>
              <a:t> </a:t>
            </a:r>
            <a:r>
              <a:rPr sz="1200" i="1" dirty="0">
                <a:latin typeface="Calibri"/>
                <a:cs typeface="Calibri"/>
              </a:rPr>
              <a:t>andadura</a:t>
            </a:r>
            <a:r>
              <a:rPr sz="1200" i="1" spc="-25" dirty="0">
                <a:latin typeface="Calibri"/>
                <a:cs typeface="Calibri"/>
              </a:rPr>
              <a:t> </a:t>
            </a:r>
            <a:r>
              <a:rPr sz="1200" i="1" dirty="0">
                <a:latin typeface="Calibri"/>
                <a:cs typeface="Calibri"/>
              </a:rPr>
              <a:t>como </a:t>
            </a:r>
            <a:r>
              <a:rPr sz="1200" i="1" spc="-10" dirty="0">
                <a:latin typeface="Calibri"/>
                <a:cs typeface="Calibri"/>
              </a:rPr>
              <a:t>Instituto</a:t>
            </a:r>
            <a:r>
              <a:rPr sz="1200" i="1" spc="-50" dirty="0">
                <a:latin typeface="Calibri"/>
                <a:cs typeface="Calibri"/>
              </a:rPr>
              <a:t> </a:t>
            </a:r>
            <a:r>
              <a:rPr sz="1200" i="1" dirty="0">
                <a:latin typeface="Calibri"/>
                <a:cs typeface="Calibri"/>
              </a:rPr>
              <a:t>Nacional</a:t>
            </a:r>
            <a:r>
              <a:rPr sz="1200" i="1" spc="-15" dirty="0">
                <a:latin typeface="Calibri"/>
                <a:cs typeface="Calibri"/>
              </a:rPr>
              <a:t> </a:t>
            </a:r>
            <a:r>
              <a:rPr sz="1200" i="1" dirty="0">
                <a:latin typeface="Calibri"/>
                <a:cs typeface="Calibri"/>
              </a:rPr>
              <a:t>de</a:t>
            </a:r>
            <a:r>
              <a:rPr sz="1200" i="1" spc="-10" dirty="0">
                <a:latin typeface="Calibri"/>
                <a:cs typeface="Calibri"/>
              </a:rPr>
              <a:t> Enseñanza</a:t>
            </a:r>
            <a:r>
              <a:rPr sz="1200" i="1" spc="-25" dirty="0">
                <a:latin typeface="Calibri"/>
                <a:cs typeface="Calibri"/>
              </a:rPr>
              <a:t> </a:t>
            </a:r>
            <a:r>
              <a:rPr sz="1200" i="1" dirty="0">
                <a:latin typeface="Calibri"/>
                <a:cs typeface="Calibri"/>
              </a:rPr>
              <a:t>Media</a:t>
            </a:r>
            <a:r>
              <a:rPr sz="1200" i="1" spc="-25" dirty="0">
                <a:latin typeface="Calibri"/>
                <a:cs typeface="Calibri"/>
              </a:rPr>
              <a:t> </a:t>
            </a:r>
            <a:r>
              <a:rPr sz="1200" i="1" spc="-10" dirty="0">
                <a:latin typeface="Calibri"/>
                <a:cs typeface="Calibri"/>
              </a:rPr>
              <a:t>Femenino</a:t>
            </a:r>
            <a:endParaRPr sz="1200" dirty="0">
              <a:latin typeface="Calibri"/>
              <a:cs typeface="Calibri"/>
            </a:endParaRPr>
          </a:p>
          <a:p>
            <a:pPr marL="3512820">
              <a:lnSpc>
                <a:spcPct val="100000"/>
              </a:lnSpc>
              <a:spcBef>
                <a:spcPts val="720"/>
              </a:spcBef>
            </a:pPr>
            <a:r>
              <a:rPr sz="1200" i="1" dirty="0">
                <a:latin typeface="Calibri"/>
                <a:cs typeface="Calibri"/>
              </a:rPr>
              <a:t>en</a:t>
            </a:r>
            <a:r>
              <a:rPr sz="1200" i="1" spc="-10" dirty="0">
                <a:latin typeface="Calibri"/>
                <a:cs typeface="Calibri"/>
              </a:rPr>
              <a:t> </a:t>
            </a:r>
            <a:r>
              <a:rPr sz="1200" i="1" dirty="0">
                <a:latin typeface="Calibri"/>
                <a:cs typeface="Calibri"/>
              </a:rPr>
              <a:t>el</a:t>
            </a:r>
            <a:r>
              <a:rPr sz="1200" i="1" spc="-5" dirty="0">
                <a:latin typeface="Calibri"/>
                <a:cs typeface="Calibri"/>
              </a:rPr>
              <a:t> </a:t>
            </a:r>
            <a:r>
              <a:rPr sz="1200" i="1" dirty="0">
                <a:latin typeface="Calibri"/>
                <a:cs typeface="Calibri"/>
              </a:rPr>
              <a:t>año</a:t>
            </a:r>
            <a:r>
              <a:rPr sz="1200" i="1" spc="-5" dirty="0">
                <a:latin typeface="Calibri"/>
                <a:cs typeface="Calibri"/>
              </a:rPr>
              <a:t> </a:t>
            </a:r>
            <a:r>
              <a:rPr sz="1200" i="1" dirty="0">
                <a:latin typeface="Calibri"/>
                <a:cs typeface="Calibri"/>
              </a:rPr>
              <a:t>1963,</a:t>
            </a:r>
            <a:r>
              <a:rPr sz="1200" i="1" spc="-5" dirty="0">
                <a:latin typeface="Calibri"/>
                <a:cs typeface="Calibri"/>
              </a:rPr>
              <a:t> </a:t>
            </a:r>
            <a:r>
              <a:rPr sz="1200" i="1" dirty="0">
                <a:latin typeface="Calibri"/>
                <a:cs typeface="Calibri"/>
              </a:rPr>
              <a:t>aunque se</a:t>
            </a:r>
            <a:r>
              <a:rPr sz="1200" i="1" spc="-10" dirty="0">
                <a:latin typeface="Calibri"/>
                <a:cs typeface="Calibri"/>
              </a:rPr>
              <a:t> </a:t>
            </a:r>
            <a:r>
              <a:rPr sz="1200" i="1" dirty="0">
                <a:latin typeface="Calibri"/>
                <a:cs typeface="Calibri"/>
              </a:rPr>
              <a:t>inauguró</a:t>
            </a:r>
            <a:r>
              <a:rPr sz="1200" i="1" spc="5" dirty="0">
                <a:latin typeface="Calibri"/>
                <a:cs typeface="Calibri"/>
              </a:rPr>
              <a:t> </a:t>
            </a:r>
            <a:r>
              <a:rPr sz="1200" i="1" spc="-10" dirty="0">
                <a:latin typeface="Calibri"/>
                <a:cs typeface="Calibri"/>
              </a:rPr>
              <a:t>oficialmente</a:t>
            </a:r>
            <a:r>
              <a:rPr sz="1200" i="1" spc="-25" dirty="0">
                <a:latin typeface="Calibri"/>
                <a:cs typeface="Calibri"/>
              </a:rPr>
              <a:t> </a:t>
            </a:r>
            <a:r>
              <a:rPr sz="1200" i="1" dirty="0">
                <a:latin typeface="Calibri"/>
                <a:cs typeface="Calibri"/>
              </a:rPr>
              <a:t>en</a:t>
            </a:r>
            <a:r>
              <a:rPr sz="1200" i="1" spc="-20" dirty="0">
                <a:latin typeface="Calibri"/>
                <a:cs typeface="Calibri"/>
              </a:rPr>
              <a:t> </a:t>
            </a:r>
            <a:r>
              <a:rPr sz="1200" i="1" spc="-10" dirty="0">
                <a:latin typeface="Calibri"/>
                <a:cs typeface="Calibri"/>
              </a:rPr>
              <a:t>1969.</a:t>
            </a:r>
            <a:endParaRPr sz="1200" dirty="0">
              <a:latin typeface="Calibri"/>
              <a:cs typeface="Calibri"/>
            </a:endParaRPr>
          </a:p>
          <a:p>
            <a:pPr marL="3593465" indent="-80645">
              <a:lnSpc>
                <a:spcPct val="100000"/>
              </a:lnSpc>
              <a:spcBef>
                <a:spcPts val="720"/>
              </a:spcBef>
              <a:buChar char="-"/>
              <a:tabLst>
                <a:tab pos="3594100" algn="l"/>
              </a:tabLst>
            </a:pPr>
            <a:r>
              <a:rPr sz="1200" i="1" dirty="0">
                <a:latin typeface="Calibri"/>
                <a:cs typeface="Calibri"/>
              </a:rPr>
              <a:t>En</a:t>
            </a:r>
            <a:r>
              <a:rPr sz="1200" i="1" spc="-5" dirty="0">
                <a:latin typeface="Calibri"/>
                <a:cs typeface="Calibri"/>
              </a:rPr>
              <a:t> </a:t>
            </a:r>
            <a:r>
              <a:rPr sz="1200" i="1" dirty="0">
                <a:latin typeface="Calibri"/>
                <a:cs typeface="Calibri"/>
              </a:rPr>
              <a:t>el</a:t>
            </a:r>
            <a:r>
              <a:rPr sz="1200" i="1" spc="5" dirty="0">
                <a:latin typeface="Calibri"/>
                <a:cs typeface="Calibri"/>
              </a:rPr>
              <a:t> </a:t>
            </a:r>
            <a:r>
              <a:rPr sz="1200" i="1" dirty="0">
                <a:latin typeface="Calibri"/>
                <a:cs typeface="Calibri"/>
              </a:rPr>
              <a:t>año</a:t>
            </a:r>
            <a:r>
              <a:rPr sz="1200" i="1" spc="-5" dirty="0">
                <a:latin typeface="Calibri"/>
                <a:cs typeface="Calibri"/>
              </a:rPr>
              <a:t> </a:t>
            </a:r>
            <a:r>
              <a:rPr sz="1200" i="1" dirty="0">
                <a:latin typeface="Calibri"/>
                <a:cs typeface="Calibri"/>
              </a:rPr>
              <a:t>1973</a:t>
            </a:r>
            <a:r>
              <a:rPr sz="1200" i="1" spc="5" dirty="0">
                <a:latin typeface="Calibri"/>
                <a:cs typeface="Calibri"/>
              </a:rPr>
              <a:t> </a:t>
            </a:r>
            <a:r>
              <a:rPr sz="1200" i="1" dirty="0">
                <a:latin typeface="Calibri"/>
                <a:cs typeface="Calibri"/>
              </a:rPr>
              <a:t>se </a:t>
            </a:r>
            <a:r>
              <a:rPr sz="1200" i="1" spc="-10" dirty="0">
                <a:latin typeface="Calibri"/>
                <a:cs typeface="Calibri"/>
              </a:rPr>
              <a:t>convirtió</a:t>
            </a:r>
            <a:r>
              <a:rPr sz="1200" i="1" spc="-5" dirty="0">
                <a:latin typeface="Calibri"/>
                <a:cs typeface="Calibri"/>
              </a:rPr>
              <a:t> </a:t>
            </a:r>
            <a:r>
              <a:rPr sz="1200" i="1" dirty="0">
                <a:latin typeface="Calibri"/>
                <a:cs typeface="Calibri"/>
              </a:rPr>
              <a:t>en</a:t>
            </a:r>
            <a:r>
              <a:rPr sz="1200" i="1" spc="-5" dirty="0">
                <a:latin typeface="Calibri"/>
                <a:cs typeface="Calibri"/>
              </a:rPr>
              <a:t> </a:t>
            </a:r>
            <a:r>
              <a:rPr sz="1200" i="1" spc="-10" dirty="0">
                <a:latin typeface="Calibri"/>
                <a:cs typeface="Calibri"/>
              </a:rPr>
              <a:t>instituto</a:t>
            </a:r>
            <a:r>
              <a:rPr sz="1200" i="1" spc="-40" dirty="0">
                <a:latin typeface="Calibri"/>
                <a:cs typeface="Calibri"/>
              </a:rPr>
              <a:t> </a:t>
            </a:r>
            <a:r>
              <a:rPr sz="1200" i="1" spc="-10" dirty="0">
                <a:latin typeface="Calibri"/>
                <a:cs typeface="Calibri"/>
              </a:rPr>
              <a:t>mixto.</a:t>
            </a:r>
            <a:endParaRPr sz="1200" dirty="0">
              <a:latin typeface="Calibri"/>
              <a:cs typeface="Calibri"/>
            </a:endParaRPr>
          </a:p>
          <a:p>
            <a:pPr marL="3593465" indent="-80645">
              <a:lnSpc>
                <a:spcPct val="100000"/>
              </a:lnSpc>
              <a:spcBef>
                <a:spcPts val="720"/>
              </a:spcBef>
              <a:buChar char="-"/>
              <a:tabLst>
                <a:tab pos="3594100" algn="l"/>
              </a:tabLst>
            </a:pPr>
            <a:r>
              <a:rPr sz="1200" i="1" spc="-10" dirty="0">
                <a:latin typeface="Calibri"/>
                <a:cs typeface="Calibri"/>
              </a:rPr>
              <a:t>Instituto</a:t>
            </a:r>
            <a:r>
              <a:rPr sz="1200" i="1" spc="-45" dirty="0">
                <a:latin typeface="Calibri"/>
                <a:cs typeface="Calibri"/>
              </a:rPr>
              <a:t> </a:t>
            </a:r>
            <a:r>
              <a:rPr sz="1200" i="1" dirty="0">
                <a:latin typeface="Calibri"/>
                <a:cs typeface="Calibri"/>
              </a:rPr>
              <a:t>de</a:t>
            </a:r>
            <a:r>
              <a:rPr sz="1200" i="1" spc="5" dirty="0">
                <a:latin typeface="Calibri"/>
                <a:cs typeface="Calibri"/>
              </a:rPr>
              <a:t> </a:t>
            </a:r>
            <a:r>
              <a:rPr sz="1200" i="1" spc="-10" dirty="0">
                <a:latin typeface="Calibri"/>
                <a:cs typeface="Calibri"/>
              </a:rPr>
              <a:t>importante</a:t>
            </a:r>
            <a:r>
              <a:rPr sz="1200" i="1" spc="-5" dirty="0">
                <a:latin typeface="Calibri"/>
                <a:cs typeface="Calibri"/>
              </a:rPr>
              <a:t> </a:t>
            </a:r>
            <a:r>
              <a:rPr sz="1200" i="1" spc="-10" dirty="0">
                <a:latin typeface="Calibri"/>
                <a:cs typeface="Calibri"/>
              </a:rPr>
              <a:t>trayectoria</a:t>
            </a:r>
            <a:r>
              <a:rPr sz="1200" i="1" spc="-25" dirty="0">
                <a:latin typeface="Calibri"/>
                <a:cs typeface="Calibri"/>
              </a:rPr>
              <a:t> </a:t>
            </a:r>
            <a:r>
              <a:rPr sz="1200" i="1" dirty="0">
                <a:latin typeface="Calibri"/>
                <a:cs typeface="Calibri"/>
              </a:rPr>
              <a:t>en</a:t>
            </a:r>
            <a:r>
              <a:rPr sz="1200" i="1" spc="-5" dirty="0">
                <a:latin typeface="Calibri"/>
                <a:cs typeface="Calibri"/>
              </a:rPr>
              <a:t> </a:t>
            </a:r>
            <a:r>
              <a:rPr sz="1200" i="1" dirty="0">
                <a:latin typeface="Calibri"/>
                <a:cs typeface="Calibri"/>
              </a:rPr>
              <a:t>la</a:t>
            </a:r>
            <a:r>
              <a:rPr sz="1200" i="1" spc="-5" dirty="0">
                <a:latin typeface="Calibri"/>
                <a:cs typeface="Calibri"/>
              </a:rPr>
              <a:t> </a:t>
            </a:r>
            <a:r>
              <a:rPr sz="1200" i="1" dirty="0">
                <a:latin typeface="Calibri"/>
                <a:cs typeface="Calibri"/>
              </a:rPr>
              <a:t>vida</a:t>
            </a:r>
            <a:r>
              <a:rPr sz="1200" i="1" spc="-5" dirty="0">
                <a:latin typeface="Calibri"/>
                <a:cs typeface="Calibri"/>
              </a:rPr>
              <a:t> </a:t>
            </a:r>
            <a:r>
              <a:rPr sz="1200" i="1" dirty="0">
                <a:latin typeface="Calibri"/>
                <a:cs typeface="Calibri"/>
              </a:rPr>
              <a:t>educativa</a:t>
            </a:r>
            <a:r>
              <a:rPr sz="1200" i="1" spc="-15" dirty="0">
                <a:latin typeface="Calibri"/>
                <a:cs typeface="Calibri"/>
              </a:rPr>
              <a:t> </a:t>
            </a:r>
            <a:r>
              <a:rPr sz="1200" i="1" dirty="0">
                <a:latin typeface="Calibri"/>
                <a:cs typeface="Calibri"/>
              </a:rPr>
              <a:t>de</a:t>
            </a:r>
            <a:r>
              <a:rPr sz="1200" i="1" spc="5" dirty="0">
                <a:latin typeface="Calibri"/>
                <a:cs typeface="Calibri"/>
              </a:rPr>
              <a:t> </a:t>
            </a:r>
            <a:r>
              <a:rPr sz="1200" i="1" dirty="0">
                <a:latin typeface="Calibri"/>
                <a:cs typeface="Calibri"/>
              </a:rPr>
              <a:t>la</a:t>
            </a:r>
            <a:r>
              <a:rPr sz="1200" i="1" spc="-5" dirty="0">
                <a:latin typeface="Calibri"/>
                <a:cs typeface="Calibri"/>
              </a:rPr>
              <a:t> </a:t>
            </a:r>
            <a:r>
              <a:rPr sz="1200" i="1" dirty="0">
                <a:latin typeface="Calibri"/>
                <a:cs typeface="Calibri"/>
              </a:rPr>
              <a:t>ciudad</a:t>
            </a:r>
            <a:r>
              <a:rPr sz="1200" i="1" spc="-15" dirty="0">
                <a:latin typeface="Calibri"/>
                <a:cs typeface="Calibri"/>
              </a:rPr>
              <a:t> </a:t>
            </a:r>
            <a:r>
              <a:rPr sz="1200" i="1" dirty="0">
                <a:latin typeface="Calibri"/>
                <a:cs typeface="Calibri"/>
              </a:rPr>
              <a:t>de</a:t>
            </a:r>
            <a:r>
              <a:rPr sz="1200" i="1" spc="5" dirty="0">
                <a:latin typeface="Calibri"/>
                <a:cs typeface="Calibri"/>
              </a:rPr>
              <a:t> </a:t>
            </a:r>
            <a:r>
              <a:rPr sz="1200" i="1" spc="-10" dirty="0">
                <a:latin typeface="Calibri"/>
                <a:cs typeface="Calibri"/>
              </a:rPr>
              <a:t>Zamora.</a:t>
            </a:r>
            <a:endParaRPr sz="1200" dirty="0">
              <a:latin typeface="Calibri"/>
              <a:cs typeface="Calibri"/>
            </a:endParaRPr>
          </a:p>
          <a:p>
            <a:pPr marL="356870">
              <a:lnSpc>
                <a:spcPct val="100000"/>
              </a:lnSpc>
              <a:spcBef>
                <a:spcPts val="819"/>
              </a:spcBef>
            </a:pPr>
            <a:endParaRPr sz="1200" dirty="0">
              <a:latin typeface="Calibri"/>
              <a:cs typeface="Calibri"/>
            </a:endParaRPr>
          </a:p>
          <a:p>
            <a:pPr marL="369570">
              <a:lnSpc>
                <a:spcPct val="100000"/>
              </a:lnSpc>
            </a:pPr>
            <a:r>
              <a:rPr spc="-10" dirty="0"/>
              <a:t>-</a:t>
            </a:r>
            <a:r>
              <a:rPr b="1" dirty="0">
                <a:latin typeface="Calibri"/>
                <a:cs typeface="Calibri"/>
              </a:rPr>
              <a:t>Número</a:t>
            </a:r>
            <a:r>
              <a:rPr b="1" spc="-55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de</a:t>
            </a:r>
            <a:r>
              <a:rPr b="1" spc="-35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alumnos</a:t>
            </a:r>
            <a:r>
              <a:rPr b="1" spc="-30" dirty="0">
                <a:latin typeface="Calibri"/>
                <a:cs typeface="Calibri"/>
              </a:rPr>
              <a:t> </a:t>
            </a:r>
            <a:r>
              <a:rPr spc="-10" dirty="0"/>
              <a:t>(alrededor</a:t>
            </a:r>
            <a:r>
              <a:rPr dirty="0"/>
              <a:t> de</a:t>
            </a:r>
            <a:r>
              <a:rPr spc="-25" dirty="0"/>
              <a:t> </a:t>
            </a:r>
            <a:r>
              <a:rPr dirty="0"/>
              <a:t>9</a:t>
            </a:r>
            <a:r>
              <a:rPr lang="es-ES" dirty="0"/>
              <a:t>50</a:t>
            </a:r>
            <a:r>
              <a:rPr dirty="0"/>
              <a:t>)</a:t>
            </a:r>
            <a:r>
              <a:rPr spc="-10" dirty="0"/>
              <a:t> </a:t>
            </a:r>
            <a:r>
              <a:rPr dirty="0"/>
              <a:t>y</a:t>
            </a:r>
            <a:r>
              <a:rPr spc="-25" dirty="0"/>
              <a:t> </a:t>
            </a:r>
            <a:r>
              <a:rPr spc="-10" dirty="0"/>
              <a:t>profesores</a:t>
            </a:r>
            <a:r>
              <a:rPr spc="-35" dirty="0"/>
              <a:t> </a:t>
            </a:r>
            <a:r>
              <a:rPr dirty="0"/>
              <a:t>(1</a:t>
            </a:r>
            <a:r>
              <a:rPr lang="es-ES" dirty="0"/>
              <a:t>15</a:t>
            </a:r>
            <a:r>
              <a:rPr dirty="0"/>
              <a:t>),</a:t>
            </a:r>
            <a:r>
              <a:rPr spc="-5" dirty="0"/>
              <a:t> </a:t>
            </a:r>
            <a:r>
              <a:rPr spc="-10" dirty="0"/>
              <a:t>distribuidos</a:t>
            </a:r>
            <a:r>
              <a:rPr spc="5" dirty="0"/>
              <a:t> </a:t>
            </a:r>
            <a:r>
              <a:rPr dirty="0"/>
              <a:t>en</a:t>
            </a:r>
            <a:r>
              <a:rPr spc="-15" dirty="0"/>
              <a:t> </a:t>
            </a:r>
            <a:r>
              <a:rPr b="1" dirty="0">
                <a:latin typeface="Calibri"/>
                <a:cs typeface="Calibri"/>
              </a:rPr>
              <a:t>diurno,</a:t>
            </a:r>
            <a:r>
              <a:rPr b="1" spc="-35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nocturno</a:t>
            </a:r>
            <a:r>
              <a:rPr b="1" spc="-55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y</a:t>
            </a:r>
            <a:r>
              <a:rPr b="1" spc="-25" dirty="0">
                <a:latin typeface="Calibri"/>
                <a:cs typeface="Calibri"/>
              </a:rPr>
              <a:t> </a:t>
            </a:r>
            <a:r>
              <a:rPr b="1" spc="-10" dirty="0">
                <a:latin typeface="Calibri"/>
                <a:cs typeface="Calibri"/>
              </a:rPr>
              <a:t>distancia</a:t>
            </a:r>
            <a:r>
              <a:rPr spc="-10" dirty="0"/>
              <a:t>.</a:t>
            </a:r>
          </a:p>
          <a:p>
            <a:pPr marL="369570">
              <a:lnSpc>
                <a:spcPct val="100000"/>
              </a:lnSpc>
              <a:spcBef>
                <a:spcPts val="840"/>
              </a:spcBef>
            </a:pPr>
            <a:r>
              <a:rPr dirty="0"/>
              <a:t>-</a:t>
            </a:r>
            <a:r>
              <a:rPr spc="-35" dirty="0"/>
              <a:t> </a:t>
            </a:r>
            <a:r>
              <a:rPr dirty="0"/>
              <a:t>El</a:t>
            </a:r>
            <a:r>
              <a:rPr spc="-20" dirty="0"/>
              <a:t> </a:t>
            </a:r>
            <a:r>
              <a:rPr spc="-10" dirty="0"/>
              <a:t>centro</a:t>
            </a:r>
            <a:r>
              <a:rPr spc="-20" dirty="0"/>
              <a:t> </a:t>
            </a:r>
            <a:r>
              <a:rPr dirty="0"/>
              <a:t>cuenta</a:t>
            </a:r>
            <a:r>
              <a:rPr spc="-5" dirty="0"/>
              <a:t> </a:t>
            </a:r>
            <a:r>
              <a:rPr dirty="0"/>
              <a:t>con</a:t>
            </a:r>
            <a:r>
              <a:rPr spc="-30" dirty="0"/>
              <a:t> </a:t>
            </a:r>
            <a:r>
              <a:rPr dirty="0"/>
              <a:t>dos</a:t>
            </a:r>
            <a:r>
              <a:rPr spc="-20" dirty="0"/>
              <a:t> </a:t>
            </a:r>
            <a:r>
              <a:rPr spc="-10" dirty="0" err="1"/>
              <a:t>Orientadoras</a:t>
            </a:r>
            <a:r>
              <a:rPr spc="-10" dirty="0"/>
              <a:t>,</a:t>
            </a:r>
            <a:r>
              <a:rPr lang="es-ES" spc="-10" dirty="0"/>
              <a:t> especialista en Salud Mental, </a:t>
            </a:r>
            <a:r>
              <a:rPr spc="-30" dirty="0"/>
              <a:t> </a:t>
            </a:r>
            <a:r>
              <a:rPr spc="-10" dirty="0"/>
              <a:t>Coordinador</a:t>
            </a:r>
            <a:r>
              <a:rPr spc="-25" dirty="0"/>
              <a:t> </a:t>
            </a:r>
            <a:r>
              <a:rPr dirty="0"/>
              <a:t>de</a:t>
            </a:r>
            <a:r>
              <a:rPr spc="-20" dirty="0"/>
              <a:t> </a:t>
            </a:r>
            <a:r>
              <a:rPr spc="-10" dirty="0"/>
              <a:t>Convivencia,</a:t>
            </a:r>
            <a:r>
              <a:rPr spc="-5" dirty="0"/>
              <a:t> </a:t>
            </a:r>
            <a:r>
              <a:rPr dirty="0"/>
              <a:t>Coordinador</a:t>
            </a:r>
            <a:r>
              <a:rPr spc="-10" dirty="0"/>
              <a:t> </a:t>
            </a:r>
            <a:r>
              <a:rPr dirty="0"/>
              <a:t>Sección</a:t>
            </a:r>
            <a:r>
              <a:rPr spc="-45" dirty="0"/>
              <a:t> </a:t>
            </a:r>
            <a:r>
              <a:rPr spc="-10" dirty="0" err="1"/>
              <a:t>Bilingüe</a:t>
            </a:r>
            <a:r>
              <a:rPr spc="-10" dirty="0"/>
              <a:t>,</a:t>
            </a:r>
            <a:r>
              <a:rPr lang="es-ES" spc="-10" dirty="0"/>
              <a:t> </a:t>
            </a:r>
            <a:r>
              <a:rPr spc="-10" dirty="0" err="1"/>
              <a:t>Coordinador</a:t>
            </a:r>
            <a:r>
              <a:rPr spc="-20" dirty="0"/>
              <a:t> </a:t>
            </a:r>
            <a:r>
              <a:rPr spc="-10" dirty="0"/>
              <a:t>Bachillerato</a:t>
            </a:r>
            <a:r>
              <a:rPr spc="-15" dirty="0"/>
              <a:t> </a:t>
            </a:r>
            <a:r>
              <a:rPr dirty="0"/>
              <a:t>de</a:t>
            </a:r>
            <a:r>
              <a:rPr spc="-15" dirty="0"/>
              <a:t> </a:t>
            </a:r>
            <a:r>
              <a:rPr spc="-10" dirty="0"/>
              <a:t>Excelencia</a:t>
            </a:r>
            <a:r>
              <a:rPr spc="10" dirty="0"/>
              <a:t> </a:t>
            </a:r>
            <a:r>
              <a:rPr dirty="0"/>
              <a:t>en</a:t>
            </a:r>
            <a:r>
              <a:rPr spc="-30" dirty="0"/>
              <a:t> </a:t>
            </a:r>
            <a:r>
              <a:rPr dirty="0"/>
              <a:t>Idiomas,</a:t>
            </a:r>
            <a:r>
              <a:rPr spc="-20" dirty="0"/>
              <a:t> </a:t>
            </a:r>
            <a:r>
              <a:rPr dirty="0"/>
              <a:t>Coordinador</a:t>
            </a:r>
            <a:r>
              <a:rPr spc="-15" dirty="0"/>
              <a:t> </a:t>
            </a:r>
            <a:r>
              <a:rPr dirty="0"/>
              <a:t>de</a:t>
            </a:r>
            <a:r>
              <a:rPr spc="-15" dirty="0"/>
              <a:t> </a:t>
            </a:r>
            <a:r>
              <a:rPr spc="-10" dirty="0"/>
              <a:t>Biblioteca</a:t>
            </a:r>
            <a:r>
              <a:rPr spc="-25" dirty="0"/>
              <a:t> </a:t>
            </a:r>
            <a:r>
              <a:rPr dirty="0"/>
              <a:t>y</a:t>
            </a:r>
            <a:r>
              <a:rPr spc="-25" dirty="0"/>
              <a:t> </a:t>
            </a:r>
            <a:r>
              <a:rPr lang="es-ES" spc="-10" dirty="0"/>
              <a:t>Plan</a:t>
            </a:r>
            <a:r>
              <a:rPr spc="-15" dirty="0"/>
              <a:t> </a:t>
            </a:r>
            <a:r>
              <a:rPr dirty="0"/>
              <a:t>de</a:t>
            </a:r>
            <a:r>
              <a:rPr spc="-25" dirty="0"/>
              <a:t> </a:t>
            </a:r>
            <a:r>
              <a:rPr spc="-10" dirty="0" err="1"/>
              <a:t>Lectura</a:t>
            </a:r>
            <a:r>
              <a:rPr spc="-10" dirty="0"/>
              <a:t>,</a:t>
            </a:r>
            <a:r>
              <a:rPr lang="es-ES" spc="-10" dirty="0"/>
              <a:t> </a:t>
            </a:r>
            <a:r>
              <a:rPr spc="-10" dirty="0" err="1"/>
              <a:t>Coordinador</a:t>
            </a:r>
            <a:r>
              <a:rPr spc="-10" dirty="0"/>
              <a:t> </a:t>
            </a:r>
            <a:r>
              <a:rPr dirty="0"/>
              <a:t>Medios </a:t>
            </a:r>
            <a:r>
              <a:rPr spc="-10" dirty="0"/>
              <a:t>Informáticos, Coordinador</a:t>
            </a:r>
            <a:r>
              <a:rPr spc="-5" dirty="0"/>
              <a:t> </a:t>
            </a:r>
            <a:r>
              <a:rPr dirty="0"/>
              <a:t>de</a:t>
            </a:r>
            <a:r>
              <a:rPr spc="-5" dirty="0"/>
              <a:t> </a:t>
            </a:r>
            <a:r>
              <a:rPr spc="-10" dirty="0"/>
              <a:t>Formación,</a:t>
            </a:r>
            <a:r>
              <a:rPr spc="-35" dirty="0"/>
              <a:t> </a:t>
            </a:r>
            <a:r>
              <a:rPr dirty="0"/>
              <a:t>Calidad</a:t>
            </a:r>
            <a:r>
              <a:rPr spc="20" dirty="0"/>
              <a:t> </a:t>
            </a:r>
            <a:r>
              <a:rPr dirty="0"/>
              <a:t>e</a:t>
            </a:r>
            <a:r>
              <a:rPr spc="-10" dirty="0"/>
              <a:t> Innovación,</a:t>
            </a:r>
            <a:r>
              <a:rPr spc="-5" dirty="0"/>
              <a:t> </a:t>
            </a:r>
            <a:r>
              <a:rPr spc="-10" dirty="0"/>
              <a:t>Responsable</a:t>
            </a:r>
            <a:r>
              <a:rPr dirty="0"/>
              <a:t> de </a:t>
            </a:r>
            <a:r>
              <a:rPr spc="-10" dirty="0" err="1"/>
              <a:t>Releo</a:t>
            </a:r>
            <a:r>
              <a:rPr lang="es-ES" spc="-10" dirty="0"/>
              <a:t>, </a:t>
            </a:r>
            <a:r>
              <a:rPr spc="-10" dirty="0" err="1"/>
              <a:t>Responsable</a:t>
            </a:r>
            <a:r>
              <a:rPr spc="-35" dirty="0"/>
              <a:t> </a:t>
            </a:r>
            <a:r>
              <a:rPr dirty="0"/>
              <a:t>de</a:t>
            </a:r>
            <a:r>
              <a:rPr spc="-30" dirty="0"/>
              <a:t> </a:t>
            </a:r>
            <a:r>
              <a:rPr dirty="0"/>
              <a:t>la</a:t>
            </a:r>
            <a:r>
              <a:rPr spc="-40" dirty="0"/>
              <a:t> </a:t>
            </a:r>
            <a:r>
              <a:rPr dirty="0"/>
              <a:t>Igualdad</a:t>
            </a:r>
            <a:r>
              <a:rPr spc="-15" dirty="0"/>
              <a:t> </a:t>
            </a:r>
            <a:r>
              <a:rPr spc="-10" dirty="0"/>
              <a:t>Efectiva</a:t>
            </a:r>
            <a:r>
              <a:rPr spc="-20" dirty="0"/>
              <a:t> </a:t>
            </a:r>
            <a:r>
              <a:rPr spc="-10" dirty="0"/>
              <a:t>entre</a:t>
            </a:r>
            <a:r>
              <a:rPr spc="-30" dirty="0"/>
              <a:t> </a:t>
            </a:r>
            <a:r>
              <a:rPr dirty="0"/>
              <a:t>hombres</a:t>
            </a:r>
            <a:r>
              <a:rPr spc="-30" dirty="0"/>
              <a:t> </a:t>
            </a:r>
            <a:r>
              <a:rPr dirty="0"/>
              <a:t>y</a:t>
            </a:r>
            <a:r>
              <a:rPr spc="-40" dirty="0"/>
              <a:t> </a:t>
            </a:r>
            <a:r>
              <a:rPr spc="-10" dirty="0" err="1"/>
              <a:t>mujeres</a:t>
            </a:r>
            <a:r>
              <a:rPr lang="es-ES" spc="-10" dirty="0"/>
              <a:t>, así como Equipo de Internacionalización.</a:t>
            </a:r>
            <a:endParaRPr spc="-10" dirty="0"/>
          </a:p>
        </p:txBody>
      </p:sp>
      <p:pic>
        <p:nvPicPr>
          <p:cNvPr id="10" name="object 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14884" y="6251447"/>
            <a:ext cx="2427731" cy="402336"/>
          </a:xfrm>
          <a:prstGeom prst="rect">
            <a:avLst/>
          </a:prstGeom>
        </p:spPr>
      </p:pic>
      <p:sp>
        <p:nvSpPr>
          <p:cNvPr id="11" name="object 11"/>
          <p:cNvSpPr/>
          <p:nvPr/>
        </p:nvSpPr>
        <p:spPr>
          <a:xfrm>
            <a:off x="426719" y="4573523"/>
            <a:ext cx="1905" cy="1500505"/>
          </a:xfrm>
          <a:custGeom>
            <a:avLst/>
            <a:gdLst/>
            <a:ahLst/>
            <a:cxnLst/>
            <a:rect l="l" t="t" r="r" b="b"/>
            <a:pathLst>
              <a:path w="1904" h="1500504">
                <a:moveTo>
                  <a:pt x="1587" y="0"/>
                </a:moveTo>
                <a:lnTo>
                  <a:pt x="0" y="1500187"/>
                </a:lnTo>
              </a:path>
            </a:pathLst>
          </a:custGeom>
          <a:ln w="9144">
            <a:solidFill>
              <a:srgbClr val="0156A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69264" rIns="0" bIns="0" rtlCol="0">
            <a:spAutoFit/>
          </a:bodyPr>
          <a:lstStyle/>
          <a:p>
            <a:pPr marL="106045">
              <a:lnSpc>
                <a:spcPct val="100000"/>
              </a:lnSpc>
              <a:spcBef>
                <a:spcPts val="95"/>
              </a:spcBef>
            </a:pPr>
            <a:r>
              <a:rPr sz="4000" dirty="0"/>
              <a:t>ESTUDIOS</a:t>
            </a:r>
            <a:r>
              <a:rPr sz="4000" spc="-110" dirty="0"/>
              <a:t> </a:t>
            </a:r>
            <a:r>
              <a:rPr sz="4000" spc="-35" dirty="0"/>
              <a:t>OFERTADOS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298107" y="3274865"/>
            <a:ext cx="7544434" cy="29238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0"/>
              </a:spcBef>
              <a:buFont typeface="Calibri"/>
              <a:buChar char="-"/>
              <a:tabLst>
                <a:tab pos="299085" algn="l"/>
              </a:tabLst>
            </a:pPr>
            <a:r>
              <a:rPr sz="1800" b="1" dirty="0">
                <a:latin typeface="Calibri"/>
                <a:cs typeface="Calibri"/>
              </a:rPr>
              <a:t>ESO:</a:t>
            </a:r>
            <a:r>
              <a:rPr sz="1800" b="1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Sección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bilingüe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en</a:t>
            </a:r>
            <a:r>
              <a:rPr sz="1800" b="1" spc="-4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inglés</a:t>
            </a:r>
            <a:r>
              <a:rPr sz="1800" b="1" spc="-8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y</a:t>
            </a:r>
            <a:r>
              <a:rPr sz="1800" b="1" spc="-30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ordinario</a:t>
            </a:r>
            <a:r>
              <a:rPr sz="1800" spc="-10" dirty="0">
                <a:latin typeface="Calibri"/>
                <a:cs typeface="Calibri"/>
              </a:rPr>
              <a:t>.</a:t>
            </a:r>
            <a:endParaRPr sz="1800" dirty="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spcBef>
                <a:spcPts val="5"/>
              </a:spcBef>
              <a:buFont typeface="Calibri"/>
              <a:buChar char="-"/>
              <a:tabLst>
                <a:tab pos="299085" algn="l"/>
              </a:tabLst>
            </a:pPr>
            <a:r>
              <a:rPr sz="1800" b="1" spc="-10" dirty="0">
                <a:latin typeface="Calibri"/>
                <a:cs typeface="Calibri"/>
              </a:rPr>
              <a:t>Bachillerato</a:t>
            </a:r>
            <a:r>
              <a:rPr sz="1800" b="1" spc="-3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Ciencias </a:t>
            </a:r>
            <a:r>
              <a:rPr sz="1800" dirty="0">
                <a:latin typeface="Calibri"/>
                <a:cs typeface="Calibri"/>
              </a:rPr>
              <a:t>y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Humanidades</a:t>
            </a:r>
            <a:r>
              <a:rPr sz="1800" b="1" spc="-4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y</a:t>
            </a:r>
            <a:r>
              <a:rPr sz="1800" b="1" spc="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Ciencias</a:t>
            </a:r>
            <a:r>
              <a:rPr sz="1800" b="1" spc="-35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Sociales</a:t>
            </a:r>
            <a:endParaRPr sz="1800" dirty="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buFont typeface="Calibri"/>
              <a:buChar char="-"/>
              <a:tabLst>
                <a:tab pos="299085" algn="l"/>
              </a:tabLst>
            </a:pPr>
            <a:r>
              <a:rPr sz="1800" b="1" spc="-10" dirty="0">
                <a:latin typeface="Calibri"/>
                <a:cs typeface="Calibri"/>
              </a:rPr>
              <a:t>Bachillerato</a:t>
            </a:r>
            <a:r>
              <a:rPr sz="1800" b="1" spc="-4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de</a:t>
            </a:r>
            <a:r>
              <a:rPr sz="1800" b="1" spc="-20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Investigación</a:t>
            </a:r>
            <a:r>
              <a:rPr sz="1800" b="1" spc="-5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y</a:t>
            </a:r>
            <a:r>
              <a:rPr sz="1800" b="1" spc="-1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Excelencia</a:t>
            </a:r>
            <a:r>
              <a:rPr sz="1800" b="1" spc="-3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en</a:t>
            </a:r>
            <a:r>
              <a:rPr sz="1800" b="1" spc="-55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Idiomas</a:t>
            </a:r>
            <a:r>
              <a:rPr sz="1800" spc="-10" dirty="0">
                <a:latin typeface="Calibri"/>
                <a:cs typeface="Calibri"/>
              </a:rPr>
              <a:t>.</a:t>
            </a:r>
            <a:endParaRPr sz="1800" dirty="0">
              <a:latin typeface="Calibri"/>
              <a:cs typeface="Calibri"/>
            </a:endParaRPr>
          </a:p>
          <a:p>
            <a:pPr marL="299085" marR="161925" indent="-287020">
              <a:lnSpc>
                <a:spcPct val="100000"/>
              </a:lnSpc>
              <a:buFont typeface="Calibri"/>
              <a:buChar char="-"/>
              <a:tabLst>
                <a:tab pos="299085" algn="l"/>
              </a:tabLst>
            </a:pPr>
            <a:r>
              <a:rPr sz="1800" b="1" dirty="0">
                <a:latin typeface="Calibri"/>
                <a:cs typeface="Calibri"/>
              </a:rPr>
              <a:t>Ciclos</a:t>
            </a:r>
            <a:r>
              <a:rPr sz="1800" b="1" spc="-65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Formativos</a:t>
            </a:r>
            <a:r>
              <a:rPr sz="1800" spc="-10" dirty="0">
                <a:latin typeface="Calibri"/>
                <a:cs typeface="Calibri"/>
              </a:rPr>
              <a:t>:</a:t>
            </a:r>
            <a:r>
              <a:rPr sz="1800" spc="-6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Sanidad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(Auxiliar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de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Enfermería,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 err="1">
                <a:latin typeface="Calibri"/>
                <a:cs typeface="Calibri"/>
              </a:rPr>
              <a:t>Emergencias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 err="1">
                <a:latin typeface="Calibri"/>
                <a:cs typeface="Calibri"/>
              </a:rPr>
              <a:t>Sanitarias</a:t>
            </a:r>
            <a:r>
              <a:rPr lang="es-ES" spc="-40" dirty="0">
                <a:latin typeface="Calibri"/>
                <a:cs typeface="Calibri"/>
              </a:rPr>
              <a:t>,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Laboratorio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de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Diagnóstico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Clínico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y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 err="1">
                <a:latin typeface="Calibri"/>
                <a:cs typeface="Calibri"/>
              </a:rPr>
              <a:t>Biomédico</a:t>
            </a:r>
            <a:r>
              <a:rPr lang="es-ES" sz="1800" dirty="0">
                <a:latin typeface="Calibri"/>
                <a:cs typeface="Calibri"/>
              </a:rPr>
              <a:t> y Anatomía Patológica y Citodiagnóstico</a:t>
            </a:r>
            <a:r>
              <a:rPr sz="1800" dirty="0">
                <a:latin typeface="Calibri"/>
                <a:cs typeface="Calibri"/>
              </a:rPr>
              <a:t>)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Imagen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Personal (Peluquería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y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Cosmética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capilar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y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Estética Integral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y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Bienestar).</a:t>
            </a:r>
            <a:endParaRPr sz="1800" dirty="0">
              <a:latin typeface="Calibri"/>
              <a:cs typeface="Calibri"/>
            </a:endParaRPr>
          </a:p>
          <a:p>
            <a:pPr marL="1202055" marR="5080" lvl="1" indent="-287020">
              <a:lnSpc>
                <a:spcPct val="100000"/>
              </a:lnSpc>
              <a:spcBef>
                <a:spcPts val="1100"/>
              </a:spcBef>
              <a:buChar char="-"/>
              <a:tabLst>
                <a:tab pos="1202055" algn="l"/>
              </a:tabLst>
            </a:pPr>
            <a:r>
              <a:rPr sz="1800" dirty="0">
                <a:latin typeface="Calibri"/>
                <a:cs typeface="Calibri"/>
              </a:rPr>
              <a:t>3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grupos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en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cada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curso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de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la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ESO,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4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grupos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en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1º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de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Bachillerato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y</a:t>
            </a:r>
            <a:r>
              <a:rPr sz="1800" spc="360" dirty="0">
                <a:latin typeface="Calibri"/>
                <a:cs typeface="Calibri"/>
              </a:rPr>
              <a:t> </a:t>
            </a:r>
            <a:r>
              <a:rPr sz="1800" spc="-50" dirty="0">
                <a:latin typeface="Calibri"/>
                <a:cs typeface="Calibri"/>
              </a:rPr>
              <a:t>4 </a:t>
            </a:r>
            <a:r>
              <a:rPr sz="1800" dirty="0">
                <a:latin typeface="Calibri"/>
                <a:cs typeface="Calibri"/>
              </a:rPr>
              <a:t>grupos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en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2º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Bachillerato.</a:t>
            </a:r>
            <a:endParaRPr sz="1800" dirty="0">
              <a:latin typeface="Calibri"/>
              <a:cs typeface="Calibri"/>
            </a:endParaRPr>
          </a:p>
          <a:p>
            <a:pPr marL="1202055" lvl="1" indent="-286385">
              <a:lnSpc>
                <a:spcPct val="100000"/>
              </a:lnSpc>
              <a:spcBef>
                <a:spcPts val="5"/>
              </a:spcBef>
              <a:buChar char="-"/>
              <a:tabLst>
                <a:tab pos="1202055" algn="l"/>
              </a:tabLst>
            </a:pPr>
            <a:r>
              <a:rPr sz="1800" spc="-20" dirty="0">
                <a:latin typeface="Calibri"/>
                <a:cs typeface="Calibri"/>
              </a:rPr>
              <a:t>Turnos: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diurno,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distancia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y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nocturno.</a:t>
            </a:r>
            <a:endParaRPr sz="1800" dirty="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4884" y="6251447"/>
            <a:ext cx="2427731" cy="402336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1141475" y="5359908"/>
            <a:ext cx="1905" cy="786130"/>
          </a:xfrm>
          <a:custGeom>
            <a:avLst/>
            <a:gdLst/>
            <a:ahLst/>
            <a:cxnLst/>
            <a:rect l="l" t="t" r="r" b="b"/>
            <a:pathLst>
              <a:path w="1905" h="786129">
                <a:moveTo>
                  <a:pt x="1587" y="0"/>
                </a:moveTo>
                <a:lnTo>
                  <a:pt x="0" y="785812"/>
                </a:lnTo>
              </a:path>
            </a:pathLst>
          </a:custGeom>
          <a:ln w="9144">
            <a:solidFill>
              <a:srgbClr val="0156A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6"/>
          <p:cNvGrpSpPr/>
          <p:nvPr/>
        </p:nvGrpSpPr>
        <p:grpSpPr>
          <a:xfrm>
            <a:off x="5349240" y="277368"/>
            <a:ext cx="3653154" cy="3633470"/>
            <a:chOff x="5349240" y="277368"/>
            <a:chExt cx="3653154" cy="3633470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58384" y="286512"/>
              <a:ext cx="2732532" cy="1985772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5353812" y="281940"/>
              <a:ext cx="2741930" cy="1995170"/>
            </a:xfrm>
            <a:custGeom>
              <a:avLst/>
              <a:gdLst/>
              <a:ahLst/>
              <a:cxnLst/>
              <a:rect l="l" t="t" r="r" b="b"/>
              <a:pathLst>
                <a:path w="2741929" h="1995170">
                  <a:moveTo>
                    <a:pt x="0" y="1994916"/>
                  </a:moveTo>
                  <a:lnTo>
                    <a:pt x="2741676" y="1994916"/>
                  </a:lnTo>
                  <a:lnTo>
                    <a:pt x="2741676" y="0"/>
                  </a:lnTo>
                  <a:lnTo>
                    <a:pt x="0" y="0"/>
                  </a:lnTo>
                  <a:lnTo>
                    <a:pt x="0" y="1994916"/>
                  </a:lnTo>
                  <a:close/>
                </a:path>
              </a:pathLst>
            </a:custGeom>
            <a:ln w="9144">
              <a:solidFill>
                <a:srgbClr val="08376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025896" y="1883664"/>
              <a:ext cx="2976372" cy="202692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071616" y="1929384"/>
              <a:ext cx="2834640" cy="1885188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6061710" y="1919478"/>
              <a:ext cx="2854960" cy="1905000"/>
            </a:xfrm>
            <a:custGeom>
              <a:avLst/>
              <a:gdLst/>
              <a:ahLst/>
              <a:cxnLst/>
              <a:rect l="l" t="t" r="r" b="b"/>
              <a:pathLst>
                <a:path w="2854959" h="1905000">
                  <a:moveTo>
                    <a:pt x="0" y="1905000"/>
                  </a:moveTo>
                  <a:lnTo>
                    <a:pt x="2854451" y="1905000"/>
                  </a:lnTo>
                  <a:lnTo>
                    <a:pt x="2854451" y="0"/>
                  </a:lnTo>
                  <a:lnTo>
                    <a:pt x="0" y="0"/>
                  </a:lnTo>
                  <a:lnTo>
                    <a:pt x="0" y="1905000"/>
                  </a:lnTo>
                  <a:close/>
                </a:path>
              </a:pathLst>
            </a:custGeom>
            <a:ln w="19812">
              <a:solidFill>
                <a:srgbClr val="0E6E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B7EC50-F209-44C1-8A5E-CC094899A3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763" y="1616202"/>
            <a:ext cx="8602472" cy="553998"/>
          </a:xfrm>
        </p:spPr>
        <p:txBody>
          <a:bodyPr/>
          <a:lstStyle/>
          <a:p>
            <a:r>
              <a:rPr lang="es-ES" dirty="0"/>
              <a:t>RESULTADOS PRUEBA PISA FOR SCHOOLS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302689F-4EDD-4F19-852F-DED1429BAD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93014" y="3139418"/>
            <a:ext cx="8515070" cy="646331"/>
          </a:xfrm>
        </p:spPr>
        <p:txBody>
          <a:bodyPr/>
          <a:lstStyle/>
          <a:p>
            <a:r>
              <a:rPr lang="es-ES" dirty="0"/>
              <a:t>- Prueba realizada en el curso 2022-23.</a:t>
            </a:r>
          </a:p>
          <a:p>
            <a:r>
              <a:rPr lang="es-ES" dirty="0"/>
              <a:t>-  </a:t>
            </a:r>
          </a:p>
          <a:p>
            <a:pPr marL="285750" indent="-285750">
              <a:buFontTx/>
              <a:buChar char="-"/>
            </a:pPr>
            <a:endParaRPr lang="es-ES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6A11A50-38C5-4F8C-A70E-2C838FF891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0200" y="3868669"/>
            <a:ext cx="5145901" cy="2746258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6C726C82-C463-4814-AAED-8319E6DD2C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2784" y="2185512"/>
            <a:ext cx="1921765" cy="1441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45623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77138" rIns="0" bIns="0" rtlCol="0">
            <a:spAutoFit/>
          </a:bodyPr>
          <a:lstStyle/>
          <a:p>
            <a:pPr marL="231775">
              <a:lnSpc>
                <a:spcPct val="100000"/>
              </a:lnSpc>
              <a:spcBef>
                <a:spcPts val="95"/>
              </a:spcBef>
            </a:pPr>
            <a:r>
              <a:rPr sz="4000" dirty="0"/>
              <a:t>1º</a:t>
            </a:r>
            <a:r>
              <a:rPr sz="4000" spc="-40" dirty="0"/>
              <a:t> </a:t>
            </a:r>
            <a:r>
              <a:rPr sz="4000" dirty="0"/>
              <a:t>ESO:</a:t>
            </a:r>
            <a:r>
              <a:rPr sz="4000" spc="-35" dirty="0"/>
              <a:t> </a:t>
            </a:r>
            <a:r>
              <a:rPr sz="4000" spc="-30" dirty="0"/>
              <a:t>ASIGNATURAS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895908" y="3236467"/>
            <a:ext cx="207645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20" dirty="0">
                <a:latin typeface="Calibri"/>
                <a:cs typeface="Calibri"/>
              </a:rPr>
              <a:t>ASIGNATURAS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(30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horas)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17742" y="3542028"/>
            <a:ext cx="3290807" cy="9047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203835" algn="just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Calibri"/>
                <a:cs typeface="Calibri"/>
              </a:rPr>
              <a:t>-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Comunes</a:t>
            </a:r>
            <a:r>
              <a:rPr sz="1400" dirty="0">
                <a:latin typeface="Calibri"/>
                <a:cs typeface="Calibri"/>
              </a:rPr>
              <a:t>: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Matemáticas,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Lengua </a:t>
            </a:r>
            <a:r>
              <a:rPr sz="1400" dirty="0">
                <a:latin typeface="Calibri"/>
                <a:cs typeface="Calibri"/>
              </a:rPr>
              <a:t>Castellana</a:t>
            </a:r>
            <a:r>
              <a:rPr sz="1400" spc="-9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y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Literatura,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Geografía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50" dirty="0">
                <a:latin typeface="Calibri"/>
                <a:cs typeface="Calibri"/>
              </a:rPr>
              <a:t>e </a:t>
            </a:r>
            <a:r>
              <a:rPr sz="1400" dirty="0">
                <a:latin typeface="Calibri"/>
                <a:cs typeface="Calibri"/>
              </a:rPr>
              <a:t>Historia,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Biología</a:t>
            </a:r>
            <a:r>
              <a:rPr sz="1400" spc="-5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y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Geología,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Inglés, </a:t>
            </a:r>
            <a:r>
              <a:rPr sz="1400" dirty="0">
                <a:latin typeface="Calibri"/>
                <a:cs typeface="Calibri"/>
              </a:rPr>
              <a:t>Educación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Física,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20" dirty="0" err="1">
                <a:latin typeface="Calibri"/>
                <a:cs typeface="Calibri"/>
              </a:rPr>
              <a:t>Tecnología</a:t>
            </a:r>
            <a:r>
              <a:rPr lang="es-ES" sz="1400" spc="-20" dirty="0">
                <a:latin typeface="Calibri"/>
                <a:cs typeface="Calibri"/>
              </a:rPr>
              <a:t>-digitalización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y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 err="1">
                <a:latin typeface="Calibri"/>
                <a:cs typeface="Calibri"/>
              </a:rPr>
              <a:t>Plástica</a:t>
            </a:r>
            <a:r>
              <a:rPr lang="es-ES" sz="1400" spc="-10" dirty="0">
                <a:latin typeface="Calibri"/>
                <a:cs typeface="Calibri"/>
              </a:rPr>
              <a:t>-visual</a:t>
            </a:r>
            <a:r>
              <a:rPr sz="1400" spc="-10" dirty="0">
                <a:latin typeface="Calibri"/>
                <a:cs typeface="Calibri"/>
              </a:rPr>
              <a:t>.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88518" y="4541403"/>
            <a:ext cx="3290806" cy="65851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95"/>
              </a:spcBef>
            </a:pPr>
            <a:r>
              <a:rPr sz="1400" dirty="0">
                <a:latin typeface="Calibri"/>
                <a:cs typeface="Calibri"/>
              </a:rPr>
              <a:t>-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Optativas</a:t>
            </a:r>
            <a:r>
              <a:rPr sz="1400" spc="-10" dirty="0">
                <a:latin typeface="Calibri"/>
                <a:cs typeface="Calibri"/>
              </a:rPr>
              <a:t>: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Religión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o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lang="es-ES" sz="1400" spc="-20" dirty="0">
                <a:latin typeface="Calibri"/>
                <a:cs typeface="Calibri"/>
              </a:rPr>
              <a:t>Medidas de atención educativa</a:t>
            </a:r>
            <a:r>
              <a:rPr sz="1400" spc="-10" dirty="0">
                <a:latin typeface="Calibri"/>
                <a:cs typeface="Calibri"/>
              </a:rPr>
              <a:t>, </a:t>
            </a:r>
            <a:r>
              <a:rPr sz="1400" dirty="0">
                <a:latin typeface="Calibri"/>
                <a:cs typeface="Calibri"/>
              </a:rPr>
              <a:t>Francés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o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Conocimiento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del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Lenguaje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spc="-50" dirty="0">
                <a:latin typeface="Calibri"/>
                <a:cs typeface="Calibri"/>
              </a:rPr>
              <a:t>y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las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Matemáticas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(con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informe).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008501" y="3245866"/>
            <a:ext cx="3928110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Calibri"/>
                <a:cs typeface="Calibri"/>
              </a:rPr>
              <a:t>Específico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para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la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SECCIÓN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BILINGÜE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(3</a:t>
            </a:r>
            <a:r>
              <a:rPr lang="es-ES" sz="1600" dirty="0">
                <a:latin typeface="Calibri"/>
                <a:cs typeface="Calibri"/>
              </a:rPr>
              <a:t>1</a:t>
            </a:r>
            <a:r>
              <a:rPr sz="1600" spc="-10" dirty="0">
                <a:latin typeface="Calibri"/>
                <a:cs typeface="Calibri"/>
              </a:rPr>
              <a:t> horas)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008501" y="3703065"/>
            <a:ext cx="4420870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spc="-10" dirty="0">
                <a:latin typeface="Calibri"/>
                <a:cs typeface="Calibri"/>
              </a:rPr>
              <a:t>-</a:t>
            </a:r>
            <a:r>
              <a:rPr sz="1400" b="1" spc="-10" dirty="0">
                <a:latin typeface="Calibri"/>
                <a:cs typeface="Calibri"/>
              </a:rPr>
              <a:t>Asignaturas</a:t>
            </a:r>
            <a:r>
              <a:rPr sz="1400" b="1" spc="-5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en</a:t>
            </a:r>
            <a:r>
              <a:rPr sz="1400" b="1" spc="-2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inglés</a:t>
            </a:r>
            <a:r>
              <a:rPr sz="1400" dirty="0">
                <a:latin typeface="Calibri"/>
                <a:cs typeface="Calibri"/>
              </a:rPr>
              <a:t>: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Educación </a:t>
            </a:r>
            <a:r>
              <a:rPr sz="1400" dirty="0">
                <a:latin typeface="Calibri"/>
                <a:cs typeface="Calibri"/>
              </a:rPr>
              <a:t>Física,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Educación </a:t>
            </a:r>
            <a:r>
              <a:rPr sz="1400" spc="-10" dirty="0">
                <a:latin typeface="Calibri"/>
                <a:cs typeface="Calibri"/>
              </a:rPr>
              <a:t>Plástica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50" dirty="0">
                <a:latin typeface="Calibri"/>
                <a:cs typeface="Calibri"/>
              </a:rPr>
              <a:t>e </a:t>
            </a:r>
            <a:r>
              <a:rPr sz="1400" dirty="0">
                <a:latin typeface="Calibri"/>
                <a:cs typeface="Calibri"/>
              </a:rPr>
              <a:t>Inglés.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En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cursos</a:t>
            </a:r>
            <a:r>
              <a:rPr sz="1400" spc="-5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superiores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se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oferta</a:t>
            </a:r>
            <a:r>
              <a:rPr sz="1400" spc="-6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también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Música.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008501" y="4343527"/>
            <a:ext cx="4730750" cy="666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spc="-10" dirty="0">
                <a:latin typeface="Calibri"/>
                <a:cs typeface="Calibri"/>
              </a:rPr>
              <a:t>-</a:t>
            </a:r>
            <a:r>
              <a:rPr sz="1400" dirty="0">
                <a:latin typeface="Calibri"/>
                <a:cs typeface="Calibri"/>
              </a:rPr>
              <a:t>Se</a:t>
            </a:r>
            <a:r>
              <a:rPr sz="1400" spc="-55" dirty="0">
                <a:latin typeface="Calibri"/>
                <a:cs typeface="Calibri"/>
              </a:rPr>
              <a:t> </a:t>
            </a:r>
            <a:r>
              <a:rPr sz="1400" dirty="0" err="1">
                <a:latin typeface="Calibri"/>
                <a:cs typeface="Calibri"/>
              </a:rPr>
              <a:t>imparte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lang="es-ES" sz="1400" spc="-30" dirty="0">
                <a:latin typeface="Calibri"/>
                <a:cs typeface="Calibri"/>
              </a:rPr>
              <a:t>1</a:t>
            </a:r>
            <a:r>
              <a:rPr sz="1400" dirty="0">
                <a:latin typeface="Calibri"/>
                <a:cs typeface="Calibri"/>
              </a:rPr>
              <a:t>h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más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 err="1">
                <a:latin typeface="Calibri"/>
                <a:cs typeface="Calibri"/>
              </a:rPr>
              <a:t>inglés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 err="1">
                <a:latin typeface="Calibri"/>
                <a:cs typeface="Calibri"/>
              </a:rPr>
              <a:t>en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 err="1">
                <a:latin typeface="Calibri"/>
                <a:cs typeface="Calibri"/>
              </a:rPr>
              <a:t>séptima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hora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</a:t>
            </a:r>
            <a:r>
              <a:rPr lang="es-ES" sz="1400" dirty="0">
                <a:latin typeface="Calibri"/>
                <a:cs typeface="Calibri"/>
              </a:rPr>
              <a:t>l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martes</a:t>
            </a:r>
            <a:r>
              <a:rPr lang="es-ES" sz="1400" spc="-40" dirty="0">
                <a:latin typeface="Calibri"/>
                <a:cs typeface="Calibri"/>
              </a:rPr>
              <a:t>.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(14:20-</a:t>
            </a:r>
            <a:r>
              <a:rPr sz="1400" dirty="0">
                <a:latin typeface="Calibri"/>
                <a:cs typeface="Calibri"/>
              </a:rPr>
              <a:t>15:10). </a:t>
            </a:r>
            <a:r>
              <a:rPr sz="1400" b="1" dirty="0">
                <a:latin typeface="Calibri"/>
                <a:cs typeface="Calibri"/>
              </a:rPr>
              <a:t>En</a:t>
            </a:r>
            <a:r>
              <a:rPr sz="1400" b="1" spc="-4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este</a:t>
            </a:r>
            <a:r>
              <a:rPr sz="1400" b="1" spc="-6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horario</a:t>
            </a:r>
            <a:r>
              <a:rPr sz="1400" b="1" spc="-5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también</a:t>
            </a:r>
            <a:r>
              <a:rPr sz="1400" b="1" spc="-7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hay</a:t>
            </a:r>
            <a:r>
              <a:rPr sz="1400" b="1" spc="-5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transporte </a:t>
            </a:r>
            <a:r>
              <a:rPr sz="1400" b="1" spc="-20" dirty="0">
                <a:latin typeface="Calibri"/>
                <a:cs typeface="Calibri"/>
              </a:rPr>
              <a:t>escolar.</a:t>
            </a:r>
            <a:r>
              <a:rPr sz="1400" b="1" spc="-4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Contamos</a:t>
            </a:r>
            <a:r>
              <a:rPr sz="1400" b="1" spc="-4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con</a:t>
            </a:r>
            <a:r>
              <a:rPr sz="1400" b="1" spc="-1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auxiliar</a:t>
            </a:r>
            <a:r>
              <a:rPr sz="1400" b="1" spc="-4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de</a:t>
            </a:r>
            <a:r>
              <a:rPr sz="1400" b="1" spc="-1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conversación</a:t>
            </a:r>
            <a:r>
              <a:rPr sz="1400" b="1" spc="-4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nativo.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008501" y="5196966"/>
            <a:ext cx="4786630" cy="6667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400" spc="-10" dirty="0">
                <a:latin typeface="Calibri"/>
                <a:cs typeface="Calibri"/>
              </a:rPr>
              <a:t>-</a:t>
            </a:r>
            <a:r>
              <a:rPr sz="1400" b="1" dirty="0">
                <a:latin typeface="Calibri"/>
                <a:cs typeface="Calibri"/>
              </a:rPr>
              <a:t>Criterios</a:t>
            </a:r>
            <a:r>
              <a:rPr sz="1400" b="1" spc="-5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de</a:t>
            </a:r>
            <a:r>
              <a:rPr sz="1400" b="1" spc="26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acceso</a:t>
            </a:r>
            <a:r>
              <a:rPr sz="1400" b="1" spc="-4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a</a:t>
            </a:r>
            <a:r>
              <a:rPr sz="1400" b="1" spc="-2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la</a:t>
            </a:r>
            <a:r>
              <a:rPr sz="1400" b="1" spc="-2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sección</a:t>
            </a:r>
            <a:r>
              <a:rPr sz="1400" b="1" spc="-4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bilingüe</a:t>
            </a:r>
            <a:r>
              <a:rPr sz="1400" dirty="0">
                <a:latin typeface="Calibri"/>
                <a:cs typeface="Calibri"/>
              </a:rPr>
              <a:t>: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haber</a:t>
            </a:r>
            <a:r>
              <a:rPr sz="1400" spc="-10" dirty="0">
                <a:latin typeface="Calibri"/>
                <a:cs typeface="Calibri"/>
              </a:rPr>
              <a:t> cursado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primaria </a:t>
            </a:r>
            <a:r>
              <a:rPr sz="1400" dirty="0">
                <a:latin typeface="Calibri"/>
                <a:cs typeface="Calibri"/>
              </a:rPr>
              <a:t>en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una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sección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bilingüe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o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superar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un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examen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acceso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en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el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mes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junio.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008501" y="6050686"/>
            <a:ext cx="475170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spc="-10" dirty="0">
                <a:latin typeface="Calibri"/>
                <a:cs typeface="Calibri"/>
              </a:rPr>
              <a:t>-</a:t>
            </a:r>
            <a:r>
              <a:rPr sz="1400" dirty="0">
                <a:latin typeface="Calibri"/>
                <a:cs typeface="Calibri"/>
              </a:rPr>
              <a:t>El</a:t>
            </a:r>
            <a:r>
              <a:rPr sz="1400" spc="-10" dirty="0">
                <a:latin typeface="Calibri"/>
                <a:cs typeface="Calibri"/>
              </a:rPr>
              <a:t> bilingüismo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puede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tener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su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continuación</a:t>
            </a:r>
            <a:r>
              <a:rPr sz="1400" b="1" spc="-5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en</a:t>
            </a:r>
            <a:r>
              <a:rPr sz="1400" b="1" spc="-2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el</a:t>
            </a:r>
            <a:r>
              <a:rPr sz="1400" b="1" spc="-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Bachillerato</a:t>
            </a:r>
            <a:r>
              <a:rPr sz="1400" b="1" spc="-55" dirty="0">
                <a:latin typeface="Calibri"/>
                <a:cs typeface="Calibri"/>
              </a:rPr>
              <a:t> </a:t>
            </a:r>
            <a:r>
              <a:rPr sz="1400" b="1" spc="-25" dirty="0">
                <a:latin typeface="Calibri"/>
                <a:cs typeface="Calibri"/>
              </a:rPr>
              <a:t>de </a:t>
            </a:r>
            <a:r>
              <a:rPr sz="1400" b="1" spc="-10" dirty="0">
                <a:latin typeface="Calibri"/>
                <a:cs typeface="Calibri"/>
              </a:rPr>
              <a:t>Investigación</a:t>
            </a:r>
            <a:r>
              <a:rPr sz="1400" b="1" spc="-3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y</a:t>
            </a:r>
            <a:r>
              <a:rPr sz="1400" b="1" spc="-10" dirty="0">
                <a:latin typeface="Calibri"/>
                <a:cs typeface="Calibri"/>
              </a:rPr>
              <a:t> Excelencia</a:t>
            </a:r>
            <a:r>
              <a:rPr sz="1400" b="1" spc="-3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en</a:t>
            </a:r>
            <a:r>
              <a:rPr sz="1400" b="1" spc="-1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Idiomas</a:t>
            </a:r>
            <a:r>
              <a:rPr sz="1400" dirty="0">
                <a:latin typeface="Calibri"/>
                <a:cs typeface="Calibri"/>
              </a:rPr>
              <a:t>,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único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en </a:t>
            </a:r>
            <a:r>
              <a:rPr sz="1400" spc="-10" dirty="0">
                <a:latin typeface="Calibri"/>
                <a:cs typeface="Calibri"/>
              </a:rPr>
              <a:t>nuestra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ciudad.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5526023" y="382524"/>
            <a:ext cx="3362325" cy="2121535"/>
            <a:chOff x="5526023" y="382524"/>
            <a:chExt cx="3362325" cy="2121535"/>
          </a:xfrm>
        </p:grpSpPr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526023" y="382524"/>
              <a:ext cx="3361944" cy="2121408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71743" y="428244"/>
              <a:ext cx="3220211" cy="1979676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5561837" y="418338"/>
              <a:ext cx="3240405" cy="1999614"/>
            </a:xfrm>
            <a:custGeom>
              <a:avLst/>
              <a:gdLst/>
              <a:ahLst/>
              <a:cxnLst/>
              <a:rect l="l" t="t" r="r" b="b"/>
              <a:pathLst>
                <a:path w="3240404" h="1999614">
                  <a:moveTo>
                    <a:pt x="0" y="1999488"/>
                  </a:moveTo>
                  <a:lnTo>
                    <a:pt x="3240023" y="1999488"/>
                  </a:lnTo>
                  <a:lnTo>
                    <a:pt x="3240023" y="0"/>
                  </a:lnTo>
                  <a:lnTo>
                    <a:pt x="0" y="0"/>
                  </a:lnTo>
                  <a:lnTo>
                    <a:pt x="0" y="1999488"/>
                  </a:lnTo>
                  <a:close/>
                </a:path>
              </a:pathLst>
            </a:custGeom>
            <a:ln w="19812">
              <a:solidFill>
                <a:srgbClr val="0E6E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5" name="object 1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14884" y="6251447"/>
            <a:ext cx="2427731" cy="402336"/>
          </a:xfrm>
          <a:prstGeom prst="rect">
            <a:avLst/>
          </a:prstGeom>
        </p:spPr>
      </p:pic>
      <p:sp>
        <p:nvSpPr>
          <p:cNvPr id="16" name="object 16"/>
          <p:cNvSpPr/>
          <p:nvPr/>
        </p:nvSpPr>
        <p:spPr>
          <a:xfrm>
            <a:off x="3784091" y="3214116"/>
            <a:ext cx="1905" cy="3288029"/>
          </a:xfrm>
          <a:custGeom>
            <a:avLst/>
            <a:gdLst/>
            <a:ahLst/>
            <a:cxnLst/>
            <a:rect l="l" t="t" r="r" b="b"/>
            <a:pathLst>
              <a:path w="1904" h="3288029">
                <a:moveTo>
                  <a:pt x="1650" y="0"/>
                </a:moveTo>
                <a:lnTo>
                  <a:pt x="0" y="3287712"/>
                </a:lnTo>
              </a:path>
            </a:pathLst>
          </a:custGeom>
          <a:ln w="9144">
            <a:solidFill>
              <a:srgbClr val="0156A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5">
            <a:extLst>
              <a:ext uri="{FF2B5EF4-FFF2-40B4-BE49-F238E27FC236}">
                <a16:creationId xmlns:a16="http://schemas.microsoft.com/office/drawing/2014/main" id="{5D36A687-C643-42CF-9D95-B16B914128CE}"/>
              </a:ext>
            </a:extLst>
          </p:cNvPr>
          <p:cNvSpPr txBox="1"/>
          <p:nvPr/>
        </p:nvSpPr>
        <p:spPr>
          <a:xfrm>
            <a:off x="178541" y="5296037"/>
            <a:ext cx="3569207" cy="9483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95"/>
              </a:spcBef>
            </a:pPr>
            <a:r>
              <a:rPr lang="es-ES" sz="1200" dirty="0">
                <a:latin typeface="Calibri"/>
                <a:cs typeface="Calibri"/>
              </a:rPr>
              <a:t>En la materia de Matemáticas se trabaja dentro del Programa de Mejora del Razonamiento y Enseñanza de las Matemáticas </a:t>
            </a:r>
          </a:p>
          <a:p>
            <a:pPr marL="12700" marR="5080" algn="ctr">
              <a:lnSpc>
                <a:spcPct val="100000"/>
              </a:lnSpc>
              <a:spcBef>
                <a:spcPts val="95"/>
              </a:spcBef>
            </a:pPr>
            <a:r>
              <a:rPr lang="es-ES" sz="1200" dirty="0">
                <a:latin typeface="Calibri"/>
                <a:cs typeface="Calibri"/>
              </a:rPr>
              <a:t>En Tutoría se desarrolla el Programa MÁS (Mentalidad de Crecimiento).</a:t>
            </a:r>
            <a:endParaRPr sz="12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540207" rIns="0" bIns="0" rtlCol="0">
            <a:spAutoFit/>
          </a:bodyPr>
          <a:lstStyle/>
          <a:p>
            <a:pPr marL="3219450">
              <a:lnSpc>
                <a:spcPct val="100000"/>
              </a:lnSpc>
              <a:spcBef>
                <a:spcPts val="95"/>
              </a:spcBef>
            </a:pPr>
            <a:r>
              <a:rPr sz="4000" dirty="0"/>
              <a:t>1º</a:t>
            </a:r>
            <a:r>
              <a:rPr sz="4000" spc="-45" dirty="0"/>
              <a:t> </a:t>
            </a:r>
            <a:r>
              <a:rPr sz="4000" dirty="0"/>
              <a:t>ESO:</a:t>
            </a:r>
            <a:r>
              <a:rPr sz="4000" spc="-35" dirty="0"/>
              <a:t> </a:t>
            </a:r>
            <a:r>
              <a:rPr sz="4000" spc="-10" dirty="0"/>
              <a:t>ORGANIZACIÓN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537159" y="3450716"/>
            <a:ext cx="3799840" cy="2219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5720" algn="ctr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Calibri"/>
                <a:cs typeface="Calibri"/>
              </a:rPr>
              <a:t>CRITERIOS</a:t>
            </a:r>
            <a:r>
              <a:rPr sz="1600" spc="-8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ORGANIZATIVOS</a:t>
            </a:r>
            <a:endParaRPr sz="1600">
              <a:latin typeface="Calibri"/>
              <a:cs typeface="Calibri"/>
            </a:endParaRPr>
          </a:p>
          <a:p>
            <a:pPr marL="83820" marR="76835" indent="635" algn="ctr">
              <a:lnSpc>
                <a:spcPct val="100000"/>
              </a:lnSpc>
              <a:spcBef>
                <a:spcPts val="1920"/>
              </a:spcBef>
            </a:pPr>
            <a:r>
              <a:rPr sz="1600" dirty="0">
                <a:latin typeface="Calibri"/>
                <a:cs typeface="Calibri"/>
              </a:rPr>
              <a:t>-</a:t>
            </a:r>
            <a:r>
              <a:rPr sz="1600" spc="-10" dirty="0">
                <a:latin typeface="Calibri"/>
                <a:cs typeface="Calibri"/>
              </a:rPr>
              <a:t>Mantenemos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b="1" dirty="0">
                <a:latin typeface="Calibri"/>
                <a:cs typeface="Calibri"/>
              </a:rPr>
              <a:t>agrupados</a:t>
            </a:r>
            <a:r>
              <a:rPr sz="1600" b="1" spc="20" dirty="0">
                <a:latin typeface="Calibri"/>
                <a:cs typeface="Calibri"/>
              </a:rPr>
              <a:t> </a:t>
            </a:r>
            <a:r>
              <a:rPr sz="1600" b="1" dirty="0">
                <a:latin typeface="Calibri"/>
                <a:cs typeface="Calibri"/>
              </a:rPr>
              <a:t>a</a:t>
            </a:r>
            <a:r>
              <a:rPr sz="1600" b="1" spc="-20" dirty="0">
                <a:latin typeface="Calibri"/>
                <a:cs typeface="Calibri"/>
              </a:rPr>
              <a:t> </a:t>
            </a:r>
            <a:r>
              <a:rPr sz="1600" b="1" dirty="0">
                <a:latin typeface="Calibri"/>
                <a:cs typeface="Calibri"/>
              </a:rPr>
              <a:t>los</a:t>
            </a:r>
            <a:r>
              <a:rPr sz="1600" b="1" spc="-35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alumnos procedentes </a:t>
            </a:r>
            <a:r>
              <a:rPr sz="1600" b="1" dirty="0">
                <a:latin typeface="Calibri"/>
                <a:cs typeface="Calibri"/>
              </a:rPr>
              <a:t>del</a:t>
            </a:r>
            <a:r>
              <a:rPr sz="1600" b="1" spc="-35" dirty="0">
                <a:latin typeface="Calibri"/>
                <a:cs typeface="Calibri"/>
              </a:rPr>
              <a:t> </a:t>
            </a:r>
            <a:r>
              <a:rPr sz="1600" b="1" dirty="0">
                <a:latin typeface="Calibri"/>
                <a:cs typeface="Calibri"/>
              </a:rPr>
              <a:t>mismo</a:t>
            </a:r>
            <a:r>
              <a:rPr sz="1600" b="1" spc="-25" dirty="0">
                <a:latin typeface="Calibri"/>
                <a:cs typeface="Calibri"/>
              </a:rPr>
              <a:t> </a:t>
            </a:r>
            <a:r>
              <a:rPr sz="1600" b="1" dirty="0">
                <a:latin typeface="Calibri"/>
                <a:cs typeface="Calibri"/>
              </a:rPr>
              <a:t>centro</a:t>
            </a:r>
            <a:r>
              <a:rPr sz="1600" dirty="0">
                <a:latin typeface="Calibri"/>
                <a:cs typeface="Calibri"/>
              </a:rPr>
              <a:t>,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salvo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que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</a:rPr>
              <a:t>el </a:t>
            </a:r>
            <a:r>
              <a:rPr sz="1600" dirty="0">
                <a:latin typeface="Calibri"/>
                <a:cs typeface="Calibri"/>
              </a:rPr>
              <a:t>grupo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resulte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muy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numeroso.</a:t>
            </a:r>
            <a:endParaRPr sz="1600">
              <a:latin typeface="Calibri"/>
              <a:cs typeface="Calibri"/>
            </a:endParaRPr>
          </a:p>
          <a:p>
            <a:pPr marL="12065" marR="5080" algn="ctr">
              <a:lnSpc>
                <a:spcPct val="100000"/>
              </a:lnSpc>
              <a:spcBef>
                <a:spcPts val="1920"/>
              </a:spcBef>
            </a:pPr>
            <a:r>
              <a:rPr sz="1600" dirty="0">
                <a:latin typeface="Calibri"/>
                <a:cs typeface="Calibri"/>
              </a:rPr>
              <a:t>-</a:t>
            </a:r>
            <a:r>
              <a:rPr sz="1600" b="1" dirty="0">
                <a:latin typeface="Calibri"/>
                <a:cs typeface="Calibri"/>
              </a:rPr>
              <a:t>Agrupamiento</a:t>
            </a:r>
            <a:r>
              <a:rPr sz="1600" b="1" spc="-15" dirty="0">
                <a:latin typeface="Calibri"/>
                <a:cs typeface="Calibri"/>
              </a:rPr>
              <a:t> </a:t>
            </a:r>
            <a:r>
              <a:rPr sz="1600" b="1" dirty="0">
                <a:latin typeface="Calibri"/>
                <a:cs typeface="Calibri"/>
              </a:rPr>
              <a:t>bilingüe,</a:t>
            </a:r>
            <a:r>
              <a:rPr sz="1600" b="1" spc="-40" dirty="0">
                <a:latin typeface="Calibri"/>
                <a:cs typeface="Calibri"/>
              </a:rPr>
              <a:t> </a:t>
            </a:r>
            <a:r>
              <a:rPr sz="1600" b="1" dirty="0">
                <a:latin typeface="Calibri"/>
                <a:cs typeface="Calibri"/>
              </a:rPr>
              <a:t>no</a:t>
            </a:r>
            <a:r>
              <a:rPr sz="1600" b="1" spc="-35" dirty="0">
                <a:latin typeface="Calibri"/>
                <a:cs typeface="Calibri"/>
              </a:rPr>
              <a:t> </a:t>
            </a:r>
            <a:r>
              <a:rPr sz="1600" b="1" dirty="0">
                <a:latin typeface="Calibri"/>
                <a:cs typeface="Calibri"/>
              </a:rPr>
              <a:t>bilingüe</a:t>
            </a:r>
            <a:r>
              <a:rPr sz="1600" b="1" spc="-40" dirty="0">
                <a:latin typeface="Calibri"/>
                <a:cs typeface="Calibri"/>
              </a:rPr>
              <a:t> </a:t>
            </a:r>
            <a:r>
              <a:rPr sz="1600" b="1" dirty="0">
                <a:latin typeface="Calibri"/>
                <a:cs typeface="Calibri"/>
              </a:rPr>
              <a:t>o</a:t>
            </a:r>
            <a:r>
              <a:rPr sz="1600" b="1" spc="-45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mixto</a:t>
            </a:r>
            <a:r>
              <a:rPr sz="1600" spc="-10" dirty="0">
                <a:latin typeface="Calibri"/>
                <a:cs typeface="Calibri"/>
              </a:rPr>
              <a:t>, dependiendo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del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número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de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alumnos </a:t>
            </a:r>
            <a:r>
              <a:rPr sz="1600" dirty="0">
                <a:latin typeface="Calibri"/>
                <a:cs typeface="Calibri"/>
              </a:rPr>
              <a:t>matriculado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en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la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sección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bilingüe.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957698" y="3450716"/>
            <a:ext cx="3659504" cy="24644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1600" spc="-20" dirty="0">
                <a:latin typeface="Calibri"/>
                <a:cs typeface="Calibri"/>
              </a:rPr>
              <a:t>APOYOS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AL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ALUMNADO</a:t>
            </a:r>
            <a:endParaRPr sz="1600">
              <a:latin typeface="Calibri"/>
              <a:cs typeface="Calibri"/>
            </a:endParaRPr>
          </a:p>
          <a:p>
            <a:pPr marL="12700" marR="5080" indent="-635" algn="ctr">
              <a:lnSpc>
                <a:spcPct val="100000"/>
              </a:lnSpc>
              <a:spcBef>
                <a:spcPts val="1920"/>
              </a:spcBef>
            </a:pPr>
            <a:r>
              <a:rPr sz="1600" dirty="0">
                <a:latin typeface="Calibri"/>
                <a:cs typeface="Calibri"/>
              </a:rPr>
              <a:t>-Los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b="1" dirty="0">
                <a:latin typeface="Calibri"/>
                <a:cs typeface="Calibri"/>
              </a:rPr>
              <a:t>alumnos</a:t>
            </a:r>
            <a:r>
              <a:rPr sz="1600" b="1" spc="-45" dirty="0">
                <a:latin typeface="Calibri"/>
                <a:cs typeface="Calibri"/>
              </a:rPr>
              <a:t> </a:t>
            </a:r>
            <a:r>
              <a:rPr sz="1600" b="1" dirty="0">
                <a:latin typeface="Calibri"/>
                <a:cs typeface="Calibri"/>
              </a:rPr>
              <a:t>con</a:t>
            </a:r>
            <a:r>
              <a:rPr sz="1600" b="1" spc="-50" dirty="0">
                <a:latin typeface="Calibri"/>
                <a:cs typeface="Calibri"/>
              </a:rPr>
              <a:t> </a:t>
            </a:r>
            <a:r>
              <a:rPr sz="1600" b="1" dirty="0">
                <a:latin typeface="Calibri"/>
                <a:cs typeface="Calibri"/>
              </a:rPr>
              <a:t>necesidades</a:t>
            </a:r>
            <a:r>
              <a:rPr sz="1600" b="1" spc="-50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educativas </a:t>
            </a:r>
            <a:r>
              <a:rPr sz="1600" b="1" dirty="0">
                <a:latin typeface="Calibri"/>
                <a:cs typeface="Calibri"/>
              </a:rPr>
              <a:t>especiales</a:t>
            </a:r>
            <a:r>
              <a:rPr sz="1600" b="1" spc="-7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reciben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apoyo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de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Profesorado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</a:rPr>
              <a:t>de </a:t>
            </a:r>
            <a:r>
              <a:rPr sz="1600" spc="-10" dirty="0">
                <a:latin typeface="Calibri"/>
                <a:cs typeface="Calibri"/>
              </a:rPr>
              <a:t>Pedagogía</a:t>
            </a:r>
            <a:r>
              <a:rPr sz="1600" spc="-25" dirty="0">
                <a:latin typeface="Calibri"/>
                <a:cs typeface="Calibri"/>
              </a:rPr>
              <a:t> Terapéutica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en Lengua</a:t>
            </a:r>
            <a:r>
              <a:rPr sz="1600" spc="-10" dirty="0">
                <a:latin typeface="Calibri"/>
                <a:cs typeface="Calibri"/>
              </a:rPr>
              <a:t> Castellana </a:t>
            </a:r>
            <a:r>
              <a:rPr sz="1600" dirty="0">
                <a:latin typeface="Calibri"/>
                <a:cs typeface="Calibri"/>
              </a:rPr>
              <a:t>y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Matemáticas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o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con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el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Profesorado</a:t>
            </a:r>
            <a:r>
              <a:rPr sz="1600" spc="30" dirty="0">
                <a:latin typeface="Calibri"/>
                <a:cs typeface="Calibri"/>
              </a:rPr>
              <a:t> </a:t>
            </a:r>
            <a:r>
              <a:rPr sz="1600" spc="-35" dirty="0">
                <a:latin typeface="Calibri"/>
                <a:cs typeface="Calibri"/>
              </a:rPr>
              <a:t>de </a:t>
            </a:r>
            <a:r>
              <a:rPr sz="1600" spc="-10" dirty="0">
                <a:latin typeface="Calibri"/>
                <a:cs typeface="Calibri"/>
              </a:rPr>
              <a:t>Compensación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Educativa.</a:t>
            </a:r>
            <a:endParaRPr sz="1600">
              <a:latin typeface="Calibri"/>
              <a:cs typeface="Calibri"/>
            </a:endParaRPr>
          </a:p>
          <a:p>
            <a:pPr marL="1270" algn="ctr">
              <a:lnSpc>
                <a:spcPct val="100000"/>
              </a:lnSpc>
              <a:spcBef>
                <a:spcPts val="1920"/>
              </a:spcBef>
            </a:pPr>
            <a:r>
              <a:rPr sz="1600" dirty="0">
                <a:latin typeface="Calibri"/>
                <a:cs typeface="Calibri"/>
              </a:rPr>
              <a:t>-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Organizados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y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coordinados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por</a:t>
            </a:r>
            <a:r>
              <a:rPr sz="1600" spc="-25" dirty="0">
                <a:latin typeface="Calibri"/>
                <a:cs typeface="Calibri"/>
              </a:rPr>
              <a:t> el</a:t>
            </a:r>
            <a:endParaRPr sz="16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1600" b="1" spc="-10" dirty="0">
                <a:latin typeface="Calibri"/>
                <a:cs typeface="Calibri"/>
              </a:rPr>
              <a:t>Departamento </a:t>
            </a:r>
            <a:r>
              <a:rPr sz="1600" b="1" dirty="0">
                <a:latin typeface="Calibri"/>
                <a:cs typeface="Calibri"/>
              </a:rPr>
              <a:t>de</a:t>
            </a:r>
            <a:r>
              <a:rPr sz="1600" b="1" spc="-10" dirty="0">
                <a:latin typeface="Calibri"/>
                <a:cs typeface="Calibri"/>
              </a:rPr>
              <a:t> Orientación</a:t>
            </a:r>
            <a:r>
              <a:rPr sz="1600" spc="-10" dirty="0">
                <a:latin typeface="Calibri"/>
                <a:cs typeface="Calibri"/>
              </a:rPr>
              <a:t>.</a:t>
            </a:r>
            <a:endParaRPr sz="16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4884" y="6251447"/>
            <a:ext cx="2427731" cy="402336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4715255" y="3430523"/>
            <a:ext cx="1905" cy="2929255"/>
          </a:xfrm>
          <a:custGeom>
            <a:avLst/>
            <a:gdLst/>
            <a:ahLst/>
            <a:cxnLst/>
            <a:rect l="l" t="t" r="r" b="b"/>
            <a:pathLst>
              <a:path w="1904" h="2929254">
                <a:moveTo>
                  <a:pt x="1651" y="0"/>
                </a:moveTo>
                <a:lnTo>
                  <a:pt x="0" y="2928937"/>
                </a:lnTo>
              </a:path>
            </a:pathLst>
          </a:custGeom>
          <a:ln w="9143">
            <a:solidFill>
              <a:srgbClr val="0156A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7"/>
          <p:cNvGrpSpPr/>
          <p:nvPr/>
        </p:nvGrpSpPr>
        <p:grpSpPr>
          <a:xfrm>
            <a:off x="382524" y="310895"/>
            <a:ext cx="2927985" cy="2188845"/>
            <a:chOff x="382524" y="310895"/>
            <a:chExt cx="2927985" cy="2188845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82524" y="310895"/>
              <a:ext cx="2927604" cy="2188464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28244" y="356615"/>
              <a:ext cx="2785872" cy="2046731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418338" y="346709"/>
              <a:ext cx="2806065" cy="2066925"/>
            </a:xfrm>
            <a:custGeom>
              <a:avLst/>
              <a:gdLst/>
              <a:ahLst/>
              <a:cxnLst/>
              <a:rect l="l" t="t" r="r" b="b"/>
              <a:pathLst>
                <a:path w="2806065" h="2066925">
                  <a:moveTo>
                    <a:pt x="0" y="2066544"/>
                  </a:moveTo>
                  <a:lnTo>
                    <a:pt x="2805684" y="2066544"/>
                  </a:lnTo>
                  <a:lnTo>
                    <a:pt x="2805684" y="0"/>
                  </a:lnTo>
                  <a:lnTo>
                    <a:pt x="0" y="0"/>
                  </a:lnTo>
                  <a:lnTo>
                    <a:pt x="0" y="2066544"/>
                  </a:lnTo>
                  <a:close/>
                </a:path>
              </a:pathLst>
            </a:custGeom>
            <a:ln w="19812">
              <a:solidFill>
                <a:srgbClr val="08376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32612" rIns="0" bIns="0" rtlCol="0">
            <a:spAutoFit/>
          </a:bodyPr>
          <a:lstStyle/>
          <a:p>
            <a:pPr marL="361950">
              <a:lnSpc>
                <a:spcPct val="100000"/>
              </a:lnSpc>
              <a:spcBef>
                <a:spcPts val="95"/>
              </a:spcBef>
            </a:pPr>
            <a:r>
              <a:rPr sz="4000" dirty="0"/>
              <a:t>PLAN</a:t>
            </a:r>
            <a:r>
              <a:rPr sz="4000" spc="-60" dirty="0"/>
              <a:t> </a:t>
            </a:r>
            <a:r>
              <a:rPr sz="4000" dirty="0"/>
              <a:t>DE</a:t>
            </a:r>
            <a:r>
              <a:rPr sz="4000" spc="-70" dirty="0"/>
              <a:t> </a:t>
            </a:r>
            <a:r>
              <a:rPr sz="4000" spc="-10" dirty="0"/>
              <a:t>ACOGIDA</a:t>
            </a:r>
            <a:endParaRPr sz="4000"/>
          </a:p>
        </p:txBody>
      </p:sp>
      <p:grpSp>
        <p:nvGrpSpPr>
          <p:cNvPr id="3" name="object 3"/>
          <p:cNvGrpSpPr/>
          <p:nvPr/>
        </p:nvGrpSpPr>
        <p:grpSpPr>
          <a:xfrm>
            <a:off x="5169408" y="382524"/>
            <a:ext cx="3729354" cy="2214880"/>
            <a:chOff x="5169408" y="382524"/>
            <a:chExt cx="3729354" cy="221488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169408" y="382524"/>
              <a:ext cx="3729228" cy="221437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15128" y="428244"/>
              <a:ext cx="3587496" cy="2072639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5205222" y="418338"/>
              <a:ext cx="3607435" cy="2092960"/>
            </a:xfrm>
            <a:custGeom>
              <a:avLst/>
              <a:gdLst/>
              <a:ahLst/>
              <a:cxnLst/>
              <a:rect l="l" t="t" r="r" b="b"/>
              <a:pathLst>
                <a:path w="3607434" h="2092960">
                  <a:moveTo>
                    <a:pt x="0" y="2092452"/>
                  </a:moveTo>
                  <a:lnTo>
                    <a:pt x="3607308" y="2092452"/>
                  </a:lnTo>
                  <a:lnTo>
                    <a:pt x="3607308" y="0"/>
                  </a:lnTo>
                  <a:lnTo>
                    <a:pt x="0" y="0"/>
                  </a:lnTo>
                  <a:lnTo>
                    <a:pt x="0" y="2092452"/>
                  </a:lnTo>
                  <a:close/>
                </a:path>
              </a:pathLst>
            </a:custGeom>
            <a:ln w="19812">
              <a:solidFill>
                <a:srgbClr val="0E6E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539902" y="3164839"/>
            <a:ext cx="4274820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99540" marR="5080" indent="-1387475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latin typeface="Calibri"/>
                <a:cs typeface="Calibri"/>
              </a:rPr>
              <a:t>Reunión</a:t>
            </a:r>
            <a:r>
              <a:rPr sz="1400" b="1" spc="-5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con</a:t>
            </a:r>
            <a:r>
              <a:rPr sz="1400" b="1" spc="-10" dirty="0">
                <a:latin typeface="Calibri"/>
                <a:cs typeface="Calibri"/>
              </a:rPr>
              <a:t> familias</a:t>
            </a:r>
            <a:r>
              <a:rPr sz="1400" b="1" spc="-3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y</a:t>
            </a:r>
            <a:r>
              <a:rPr sz="1400" b="1" spc="-1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alumnos</a:t>
            </a:r>
            <a:r>
              <a:rPr sz="1400" b="1" spc="-4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antes</a:t>
            </a:r>
            <a:r>
              <a:rPr sz="1400" b="1" spc="-5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del</a:t>
            </a:r>
            <a:r>
              <a:rPr sz="1400" b="1" spc="-2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comienzo</a:t>
            </a:r>
            <a:r>
              <a:rPr sz="1400" b="1" spc="-4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de</a:t>
            </a:r>
            <a:r>
              <a:rPr sz="1400" b="1" spc="-25" dirty="0">
                <a:latin typeface="Calibri"/>
                <a:cs typeface="Calibri"/>
              </a:rPr>
              <a:t> las </a:t>
            </a:r>
            <a:r>
              <a:rPr sz="1400" b="1" dirty="0">
                <a:latin typeface="Calibri"/>
                <a:cs typeface="Calibri"/>
              </a:rPr>
              <a:t>actividades</a:t>
            </a:r>
            <a:r>
              <a:rPr sz="1400" b="1" spc="-3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lectivas.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21842" y="3805173"/>
            <a:ext cx="371411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spc="-10" dirty="0">
                <a:latin typeface="Calibri"/>
                <a:cs typeface="Calibri"/>
              </a:rPr>
              <a:t>-Presentación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del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Equipo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Docente,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Orientadora, Coordinador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Convivencia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y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del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Equipo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Directivo.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21842" y="4445253"/>
            <a:ext cx="410273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spc="-10" dirty="0">
                <a:latin typeface="Calibri"/>
                <a:cs typeface="Calibri"/>
              </a:rPr>
              <a:t>-</a:t>
            </a:r>
            <a:r>
              <a:rPr sz="1400" dirty="0">
                <a:latin typeface="Calibri"/>
                <a:cs typeface="Calibri"/>
              </a:rPr>
              <a:t>Explicación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las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normas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funcionamiento </a:t>
            </a:r>
            <a:r>
              <a:rPr sz="1400" dirty="0">
                <a:latin typeface="Calibri"/>
                <a:cs typeface="Calibri"/>
              </a:rPr>
              <a:t>del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centro </a:t>
            </a:r>
            <a:r>
              <a:rPr sz="1400" dirty="0">
                <a:latin typeface="Calibri"/>
                <a:cs typeface="Calibri"/>
              </a:rPr>
              <a:t>y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normas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convivencia.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21842" y="5085715"/>
            <a:ext cx="407479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10" dirty="0">
                <a:latin typeface="Calibri"/>
                <a:cs typeface="Calibri"/>
              </a:rPr>
              <a:t>-</a:t>
            </a:r>
            <a:r>
              <a:rPr sz="1400" dirty="0">
                <a:latin typeface="Calibri"/>
                <a:cs typeface="Calibri"/>
              </a:rPr>
              <a:t>Visita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las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instalaciones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del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centro,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aulas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referencia,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400" dirty="0">
                <a:latin typeface="Calibri"/>
                <a:cs typeface="Calibri"/>
              </a:rPr>
              <a:t>aulas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específicas,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zonas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comunes…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88086" y="5725769"/>
            <a:ext cx="437959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70355" marR="5080" indent="-155829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Calibri"/>
                <a:cs typeface="Calibri"/>
              </a:rPr>
              <a:t>Se</a:t>
            </a:r>
            <a:r>
              <a:rPr sz="1400" b="1" spc="-10" dirty="0">
                <a:latin typeface="Calibri"/>
                <a:cs typeface="Calibri"/>
              </a:rPr>
              <a:t> pretende</a:t>
            </a:r>
            <a:r>
              <a:rPr sz="1400" b="1" spc="-5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que</a:t>
            </a:r>
            <a:r>
              <a:rPr sz="1400" b="1" spc="-3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los alumnos</a:t>
            </a:r>
            <a:r>
              <a:rPr sz="1400" b="1" spc="-2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se</a:t>
            </a:r>
            <a:r>
              <a:rPr sz="1400" b="1" spc="-1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familiaricen</a:t>
            </a:r>
            <a:r>
              <a:rPr sz="1400" b="1" spc="-4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con</a:t>
            </a:r>
            <a:r>
              <a:rPr sz="1400" b="1" spc="-1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el</a:t>
            </a:r>
            <a:r>
              <a:rPr sz="1400" b="1" spc="-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centro</a:t>
            </a:r>
            <a:r>
              <a:rPr sz="1400" b="1" spc="-40" dirty="0">
                <a:latin typeface="Calibri"/>
                <a:cs typeface="Calibri"/>
              </a:rPr>
              <a:t> </a:t>
            </a:r>
            <a:r>
              <a:rPr sz="1400" b="1" spc="-50" dirty="0">
                <a:latin typeface="Calibri"/>
                <a:cs typeface="Calibri"/>
              </a:rPr>
              <a:t>y </a:t>
            </a:r>
            <a:r>
              <a:rPr sz="1400" b="1" dirty="0">
                <a:latin typeface="Calibri"/>
                <a:cs typeface="Calibri"/>
              </a:rPr>
              <a:t>sus</a:t>
            </a:r>
            <a:r>
              <a:rPr sz="1400" b="1" spc="-2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instalaciones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214617" y="3497896"/>
            <a:ext cx="201612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Calibri"/>
                <a:cs typeface="Calibri"/>
              </a:rPr>
              <a:t>JORNADA</a:t>
            </a:r>
            <a:r>
              <a:rPr sz="1400" spc="-6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CONVIVENCIA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604552" y="3985634"/>
            <a:ext cx="3170555" cy="666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Calibri"/>
                <a:cs typeface="Calibri"/>
              </a:rPr>
              <a:t>Se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organiza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para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todo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el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alumnado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1º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de </a:t>
            </a:r>
            <a:r>
              <a:rPr sz="1400" dirty="0">
                <a:latin typeface="Calibri"/>
                <a:cs typeface="Calibri"/>
              </a:rPr>
              <a:t>ESO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con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tutores,</a:t>
            </a:r>
            <a:r>
              <a:rPr sz="1400" spc="-10" dirty="0">
                <a:latin typeface="Calibri"/>
                <a:cs typeface="Calibri"/>
              </a:rPr>
              <a:t> Coordinador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de </a:t>
            </a:r>
            <a:r>
              <a:rPr sz="1400" spc="-10" dirty="0">
                <a:latin typeface="Calibri"/>
                <a:cs typeface="Calibri"/>
              </a:rPr>
              <a:t>Convivencia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y</a:t>
            </a:r>
            <a:r>
              <a:rPr sz="1400" spc="-10" dirty="0">
                <a:latin typeface="Calibri"/>
                <a:cs typeface="Calibri"/>
              </a:rPr>
              <a:t> Orientadora.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533771" y="4752657"/>
            <a:ext cx="3225800" cy="666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1270" algn="ctr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Calibri"/>
                <a:cs typeface="Calibri"/>
              </a:rPr>
              <a:t>Se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pretende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que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los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alumnos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nueva </a:t>
            </a:r>
            <a:r>
              <a:rPr sz="1400" spc="-10" dirty="0">
                <a:latin typeface="Calibri"/>
                <a:cs typeface="Calibri"/>
              </a:rPr>
              <a:t>incorporación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conozcan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mejor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entre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sí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y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50" dirty="0">
                <a:latin typeface="Calibri"/>
                <a:cs typeface="Calibri"/>
              </a:rPr>
              <a:t>a </a:t>
            </a:r>
            <a:r>
              <a:rPr sz="1400" dirty="0">
                <a:latin typeface="Calibri"/>
                <a:cs typeface="Calibri"/>
              </a:rPr>
              <a:t>los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profesores.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701707" y="5511774"/>
            <a:ext cx="3073400" cy="6667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Calibri"/>
                <a:cs typeface="Calibri"/>
              </a:rPr>
              <a:t>Se</a:t>
            </a:r>
            <a:r>
              <a:rPr sz="1400" spc="-5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realiza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en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un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viaje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una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zona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cercana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50" dirty="0">
                <a:latin typeface="Calibri"/>
                <a:cs typeface="Calibri"/>
              </a:rPr>
              <a:t>a </a:t>
            </a:r>
            <a:r>
              <a:rPr sz="1400" dirty="0">
                <a:latin typeface="Calibri"/>
                <a:cs typeface="Calibri"/>
              </a:rPr>
              <a:t>Zamora,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habitualmente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Moveros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50" dirty="0">
                <a:latin typeface="Calibri"/>
                <a:cs typeface="Calibri"/>
              </a:rPr>
              <a:t>y </a:t>
            </a:r>
            <a:r>
              <a:rPr sz="1400" spc="-10" dirty="0">
                <a:latin typeface="Calibri"/>
                <a:cs typeface="Calibri"/>
              </a:rPr>
              <a:t>Portugal.</a:t>
            </a:r>
            <a:endParaRPr sz="1400" dirty="0">
              <a:latin typeface="Calibri"/>
              <a:cs typeface="Calibri"/>
            </a:endParaRPr>
          </a:p>
        </p:txBody>
      </p:sp>
      <p:pic>
        <p:nvPicPr>
          <p:cNvPr id="16" name="object 1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14884" y="6251447"/>
            <a:ext cx="2427731" cy="402336"/>
          </a:xfrm>
          <a:prstGeom prst="rect">
            <a:avLst/>
          </a:prstGeom>
        </p:spPr>
      </p:pic>
      <p:sp>
        <p:nvSpPr>
          <p:cNvPr id="17" name="object 17"/>
          <p:cNvSpPr/>
          <p:nvPr/>
        </p:nvSpPr>
        <p:spPr>
          <a:xfrm>
            <a:off x="5358384" y="3285744"/>
            <a:ext cx="1905" cy="3145155"/>
          </a:xfrm>
          <a:custGeom>
            <a:avLst/>
            <a:gdLst/>
            <a:ahLst/>
            <a:cxnLst/>
            <a:rect l="l" t="t" r="r" b="b"/>
            <a:pathLst>
              <a:path w="1904" h="3145154">
                <a:moveTo>
                  <a:pt x="1524" y="0"/>
                </a:moveTo>
                <a:lnTo>
                  <a:pt x="0" y="3144837"/>
                </a:lnTo>
              </a:path>
            </a:pathLst>
          </a:custGeom>
          <a:ln w="9144">
            <a:solidFill>
              <a:srgbClr val="0156A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42188" rIns="0" bIns="0" rtlCol="0">
            <a:spAutoFit/>
          </a:bodyPr>
          <a:lstStyle/>
          <a:p>
            <a:pPr marL="749300">
              <a:lnSpc>
                <a:spcPct val="100000"/>
              </a:lnSpc>
              <a:spcBef>
                <a:spcPts val="95"/>
              </a:spcBef>
            </a:pPr>
            <a:r>
              <a:rPr sz="4000" spc="-10" dirty="0"/>
              <a:t>CONVIVENCIA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246989" y="3449192"/>
            <a:ext cx="4439920" cy="25869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spc="-10" dirty="0">
                <a:latin typeface="Calibri"/>
                <a:cs typeface="Calibri"/>
              </a:rPr>
              <a:t>-</a:t>
            </a:r>
            <a:r>
              <a:rPr sz="1400" dirty="0">
                <a:latin typeface="Calibri"/>
                <a:cs typeface="Calibri"/>
              </a:rPr>
              <a:t>Las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normas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convivencia </a:t>
            </a:r>
            <a:r>
              <a:rPr sz="1400" dirty="0">
                <a:latin typeface="Calibri"/>
                <a:cs typeface="Calibri"/>
              </a:rPr>
              <a:t>del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centro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basan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en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el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Decreto </a:t>
            </a:r>
            <a:r>
              <a:rPr sz="1400" dirty="0">
                <a:latin typeface="Calibri"/>
                <a:cs typeface="Calibri"/>
              </a:rPr>
              <a:t>51/2007,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17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mayo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y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recogen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en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el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Reglamento</a:t>
            </a:r>
            <a:r>
              <a:rPr sz="1400" b="1" spc="-55" dirty="0">
                <a:latin typeface="Calibri"/>
                <a:cs typeface="Calibri"/>
              </a:rPr>
              <a:t> </a:t>
            </a:r>
            <a:r>
              <a:rPr sz="1400" b="1" spc="-25" dirty="0">
                <a:latin typeface="Calibri"/>
                <a:cs typeface="Calibri"/>
              </a:rPr>
              <a:t>de </a:t>
            </a:r>
            <a:r>
              <a:rPr sz="1400" b="1" dirty="0">
                <a:latin typeface="Calibri"/>
                <a:cs typeface="Calibri"/>
              </a:rPr>
              <a:t>Régimen</a:t>
            </a:r>
            <a:r>
              <a:rPr sz="1400" b="1" spc="-5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Interior.</a:t>
            </a:r>
            <a:endParaRPr sz="1400">
              <a:latin typeface="Calibri"/>
              <a:cs typeface="Calibri"/>
            </a:endParaRPr>
          </a:p>
          <a:p>
            <a:pPr marL="12700" marR="118745">
              <a:lnSpc>
                <a:spcPct val="100000"/>
              </a:lnSpc>
              <a:spcBef>
                <a:spcPts val="1675"/>
              </a:spcBef>
            </a:pPr>
            <a:r>
              <a:rPr sz="1400" spc="-10" dirty="0">
                <a:latin typeface="Calibri"/>
                <a:cs typeface="Calibri"/>
              </a:rPr>
              <a:t>-</a:t>
            </a:r>
            <a:r>
              <a:rPr sz="1400" dirty="0">
                <a:latin typeface="Calibri"/>
                <a:cs typeface="Calibri"/>
              </a:rPr>
              <a:t>El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Coordinador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Convivencia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dirige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el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Equipo</a:t>
            </a:r>
            <a:r>
              <a:rPr sz="1400" b="1" spc="-40" dirty="0">
                <a:latin typeface="Calibri"/>
                <a:cs typeface="Calibri"/>
              </a:rPr>
              <a:t> </a:t>
            </a:r>
            <a:r>
              <a:rPr sz="1400" b="1" spc="-25" dirty="0">
                <a:latin typeface="Calibri"/>
                <a:cs typeface="Calibri"/>
              </a:rPr>
              <a:t>de </a:t>
            </a:r>
            <a:r>
              <a:rPr sz="1400" b="1" dirty="0">
                <a:latin typeface="Calibri"/>
                <a:cs typeface="Calibri"/>
              </a:rPr>
              <a:t>Mediación</a:t>
            </a:r>
            <a:r>
              <a:rPr sz="1400" b="1" spc="-6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entre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iguales,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formado</a:t>
            </a:r>
            <a:r>
              <a:rPr sz="1400" spc="-7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por</a:t>
            </a:r>
            <a:r>
              <a:rPr sz="1400" spc="-5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alumnos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que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reciben formación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anualmente.</a:t>
            </a:r>
            <a:endParaRPr sz="1400">
              <a:latin typeface="Calibri"/>
              <a:cs typeface="Calibri"/>
            </a:endParaRPr>
          </a:p>
          <a:p>
            <a:pPr marL="12700" marR="158750">
              <a:lnSpc>
                <a:spcPct val="100000"/>
              </a:lnSpc>
              <a:spcBef>
                <a:spcPts val="1685"/>
              </a:spcBef>
            </a:pPr>
            <a:r>
              <a:rPr sz="1400" dirty="0">
                <a:latin typeface="Calibri"/>
                <a:cs typeface="Calibri"/>
              </a:rPr>
              <a:t>-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aplican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acuerdos</a:t>
            </a:r>
            <a:r>
              <a:rPr sz="1400" b="1" spc="-5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reeducativos</a:t>
            </a:r>
            <a:r>
              <a:rPr sz="1400" b="1" spc="-5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con</a:t>
            </a:r>
            <a:r>
              <a:rPr sz="1400" b="1" spc="-3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las</a:t>
            </a:r>
            <a:r>
              <a:rPr sz="1400" b="1" spc="-2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familias</a:t>
            </a:r>
            <a:r>
              <a:rPr sz="1400" b="1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en</a:t>
            </a:r>
            <a:r>
              <a:rPr sz="1400" spc="-25" dirty="0">
                <a:latin typeface="Calibri"/>
                <a:cs typeface="Calibri"/>
              </a:rPr>
              <a:t> los </a:t>
            </a:r>
            <a:r>
              <a:rPr sz="1400" dirty="0">
                <a:latin typeface="Calibri"/>
                <a:cs typeface="Calibri"/>
              </a:rPr>
              <a:t>casos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contrarios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las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normas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convivencia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o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expedientes disciplinarios </a:t>
            </a:r>
            <a:r>
              <a:rPr sz="1400" dirty="0">
                <a:latin typeface="Calibri"/>
                <a:cs typeface="Calibri"/>
              </a:rPr>
              <a:t>y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activan</a:t>
            </a:r>
            <a:r>
              <a:rPr sz="1400" spc="-10" dirty="0">
                <a:latin typeface="Calibri"/>
                <a:cs typeface="Calibri"/>
              </a:rPr>
              <a:t> protocolos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actuación,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si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se </a:t>
            </a:r>
            <a:r>
              <a:rPr sz="1400" spc="-10" dirty="0">
                <a:latin typeface="Calibri"/>
                <a:cs typeface="Calibri"/>
              </a:rPr>
              <a:t>considera necesario.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937252" y="3664077"/>
            <a:ext cx="3901440" cy="219290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48260">
              <a:lnSpc>
                <a:spcPct val="100000"/>
              </a:lnSpc>
              <a:spcBef>
                <a:spcPts val="100"/>
              </a:spcBef>
            </a:pPr>
            <a:r>
              <a:rPr sz="1400" spc="-10" dirty="0">
                <a:latin typeface="Calibri"/>
                <a:cs typeface="Calibri"/>
              </a:rPr>
              <a:t>-</a:t>
            </a:r>
            <a:r>
              <a:rPr sz="1400" b="1" dirty="0">
                <a:latin typeface="Calibri"/>
                <a:cs typeface="Calibri"/>
              </a:rPr>
              <a:t>Recreos</a:t>
            </a:r>
            <a:r>
              <a:rPr sz="1400" dirty="0">
                <a:latin typeface="Calibri"/>
                <a:cs typeface="Calibri"/>
              </a:rPr>
              <a:t>:</a:t>
            </a:r>
            <a:r>
              <a:rPr sz="1400" spc="-6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los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alumnos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permanecen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en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el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centro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en</a:t>
            </a:r>
            <a:r>
              <a:rPr sz="1400" spc="50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las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zonas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comunes,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cafetería,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patio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o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pabellón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de </a:t>
            </a:r>
            <a:r>
              <a:rPr sz="1400" dirty="0">
                <a:latin typeface="Calibri"/>
                <a:cs typeface="Calibri"/>
              </a:rPr>
              <a:t>deportes,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donde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pueden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realizar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actividades </a:t>
            </a:r>
            <a:r>
              <a:rPr sz="1400" dirty="0">
                <a:latin typeface="Calibri"/>
                <a:cs typeface="Calibri"/>
              </a:rPr>
              <a:t>deportivas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con</a:t>
            </a:r>
            <a:r>
              <a:rPr sz="1400" spc="-7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supervisión.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Las</a:t>
            </a:r>
            <a:r>
              <a:rPr sz="1400" spc="-5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puertas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del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centro </a:t>
            </a:r>
            <a:r>
              <a:rPr sz="1400" dirty="0">
                <a:latin typeface="Calibri"/>
                <a:cs typeface="Calibri"/>
              </a:rPr>
              <a:t>permanecen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abiertas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y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el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alumnado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puede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hacer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uso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los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jardines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entrada.</a:t>
            </a:r>
            <a:r>
              <a:rPr lang="es-ES" sz="1400" spc="-10" dirty="0">
                <a:latin typeface="Calibri"/>
                <a:cs typeface="Calibri"/>
              </a:rPr>
              <a:t> </a:t>
            </a:r>
          </a:p>
          <a:p>
            <a:pPr marL="12700" marR="48260">
              <a:lnSpc>
                <a:spcPct val="100000"/>
              </a:lnSpc>
              <a:spcBef>
                <a:spcPts val="100"/>
              </a:spcBef>
            </a:pPr>
            <a:endParaRPr lang="es-ES" sz="1400" spc="-10" dirty="0">
              <a:latin typeface="Calibri"/>
              <a:cs typeface="Calibri"/>
            </a:endParaRPr>
          </a:p>
          <a:p>
            <a:pPr marL="12700" marR="4826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Calibri"/>
                <a:cs typeface="Calibri"/>
              </a:rPr>
              <a:t>-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Móviles</a:t>
            </a:r>
            <a:r>
              <a:rPr sz="1400" dirty="0">
                <a:latin typeface="Calibri"/>
                <a:cs typeface="Calibri"/>
              </a:rPr>
              <a:t>: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el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uso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indebido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del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móvil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está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prohibido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en </a:t>
            </a:r>
            <a:r>
              <a:rPr sz="1400" dirty="0">
                <a:latin typeface="Calibri"/>
                <a:cs typeface="Calibri"/>
              </a:rPr>
              <a:t>todo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el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centro;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en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el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aula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está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permitido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solo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para </a:t>
            </a:r>
            <a:r>
              <a:rPr sz="1400" dirty="0">
                <a:latin typeface="Calibri"/>
                <a:cs typeface="Calibri"/>
              </a:rPr>
              <a:t>usos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educativos </a:t>
            </a:r>
            <a:r>
              <a:rPr sz="1400" dirty="0">
                <a:latin typeface="Calibri"/>
                <a:cs typeface="Calibri"/>
              </a:rPr>
              <a:t>a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petición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del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profesorado.</a:t>
            </a:r>
            <a:endParaRPr sz="1400" dirty="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4884" y="6251447"/>
            <a:ext cx="2427731" cy="402336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4858511" y="3357371"/>
            <a:ext cx="1905" cy="3073400"/>
          </a:xfrm>
          <a:custGeom>
            <a:avLst/>
            <a:gdLst/>
            <a:ahLst/>
            <a:cxnLst/>
            <a:rect l="l" t="t" r="r" b="b"/>
            <a:pathLst>
              <a:path w="1904" h="3073400">
                <a:moveTo>
                  <a:pt x="1650" y="0"/>
                </a:moveTo>
                <a:lnTo>
                  <a:pt x="0" y="3073400"/>
                </a:lnTo>
              </a:path>
            </a:pathLst>
          </a:custGeom>
          <a:ln w="9144">
            <a:solidFill>
              <a:srgbClr val="0156A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7"/>
          <p:cNvGrpSpPr/>
          <p:nvPr/>
        </p:nvGrpSpPr>
        <p:grpSpPr>
          <a:xfrm>
            <a:off x="4777740" y="419100"/>
            <a:ext cx="4002404" cy="3034665"/>
            <a:chOff x="4777740" y="419100"/>
            <a:chExt cx="4002404" cy="3034665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786884" y="428244"/>
              <a:ext cx="2796540" cy="1857755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4782312" y="423672"/>
              <a:ext cx="2806065" cy="1866900"/>
            </a:xfrm>
            <a:custGeom>
              <a:avLst/>
              <a:gdLst/>
              <a:ahLst/>
              <a:cxnLst/>
              <a:rect l="l" t="t" r="r" b="b"/>
              <a:pathLst>
                <a:path w="2806065" h="1866900">
                  <a:moveTo>
                    <a:pt x="0" y="1866900"/>
                  </a:moveTo>
                  <a:lnTo>
                    <a:pt x="2805684" y="1866900"/>
                  </a:lnTo>
                  <a:lnTo>
                    <a:pt x="2805684" y="0"/>
                  </a:lnTo>
                  <a:lnTo>
                    <a:pt x="0" y="0"/>
                  </a:lnTo>
                  <a:lnTo>
                    <a:pt x="0" y="1866900"/>
                  </a:lnTo>
                  <a:close/>
                </a:path>
              </a:pathLst>
            </a:custGeom>
            <a:ln w="9144">
              <a:solidFill>
                <a:srgbClr val="08376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955792" y="1525524"/>
              <a:ext cx="2823971" cy="192786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001512" y="1571244"/>
              <a:ext cx="2682240" cy="1786127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5991606" y="1561338"/>
              <a:ext cx="2702560" cy="1805939"/>
            </a:xfrm>
            <a:custGeom>
              <a:avLst/>
              <a:gdLst/>
              <a:ahLst/>
              <a:cxnLst/>
              <a:rect l="l" t="t" r="r" b="b"/>
              <a:pathLst>
                <a:path w="2702559" h="1805939">
                  <a:moveTo>
                    <a:pt x="0" y="1805939"/>
                  </a:moveTo>
                  <a:lnTo>
                    <a:pt x="2702052" y="1805939"/>
                  </a:lnTo>
                  <a:lnTo>
                    <a:pt x="2702052" y="0"/>
                  </a:lnTo>
                  <a:lnTo>
                    <a:pt x="0" y="0"/>
                  </a:lnTo>
                  <a:lnTo>
                    <a:pt x="0" y="1805939"/>
                  </a:lnTo>
                  <a:close/>
                </a:path>
              </a:pathLst>
            </a:custGeom>
            <a:ln w="19812">
              <a:solidFill>
                <a:srgbClr val="08376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n 17">
            <a:extLst>
              <a:ext uri="{FF2B5EF4-FFF2-40B4-BE49-F238E27FC236}">
                <a16:creationId xmlns:a16="http://schemas.microsoft.com/office/drawing/2014/main" id="{0F8DE38D-6C29-4A94-97B1-88761F951D0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6667"/>
          <a:stretch/>
        </p:blipFill>
        <p:spPr>
          <a:xfrm>
            <a:off x="372313" y="4329765"/>
            <a:ext cx="1356014" cy="2209800"/>
          </a:xfrm>
          <a:prstGeom prst="rect">
            <a:avLst/>
          </a:prstGeom>
          <a:ln w="28575">
            <a:solidFill>
              <a:schemeClr val="tx2"/>
            </a:solidFill>
          </a:ln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542155" marR="5080" indent="467359">
              <a:lnSpc>
                <a:spcPct val="100000"/>
              </a:lnSpc>
              <a:spcBef>
                <a:spcPts val="95"/>
              </a:spcBef>
            </a:pPr>
            <a:r>
              <a:rPr sz="4000" spc="-10" dirty="0"/>
              <a:t>ACTIVIDADES </a:t>
            </a:r>
            <a:r>
              <a:rPr sz="4000" spc="-20" dirty="0"/>
              <a:t>EXTRAESCOLARES</a:t>
            </a:r>
            <a:endParaRPr sz="4000"/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xfrm>
            <a:off x="152400" y="3016836"/>
            <a:ext cx="8515070" cy="3522729"/>
          </a:xfrm>
          <a:prstGeom prst="rect">
            <a:avLst/>
          </a:prstGeom>
          <a:ln>
            <a:solidFill>
              <a:schemeClr val="tx2"/>
            </a:solidFill>
          </a:ln>
        </p:spPr>
        <p:txBody>
          <a:bodyPr vert="horz" wrap="square" lIns="0" tIns="252700" rIns="0" bIns="0" rtlCol="0">
            <a:spAutoFit/>
          </a:bodyPr>
          <a:lstStyle/>
          <a:p>
            <a:pPr marL="3513454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Destacamos</a:t>
            </a:r>
            <a:r>
              <a:rPr spc="-55" dirty="0"/>
              <a:t> </a:t>
            </a:r>
            <a:r>
              <a:rPr dirty="0"/>
              <a:t>aquellas</a:t>
            </a:r>
            <a:r>
              <a:rPr spc="-20" dirty="0"/>
              <a:t> </a:t>
            </a:r>
            <a:r>
              <a:rPr dirty="0"/>
              <a:t>actividades</a:t>
            </a:r>
            <a:r>
              <a:rPr spc="-10" dirty="0"/>
              <a:t> </a:t>
            </a:r>
            <a:r>
              <a:rPr dirty="0"/>
              <a:t>que</a:t>
            </a:r>
            <a:r>
              <a:rPr spc="-35" dirty="0"/>
              <a:t> </a:t>
            </a:r>
            <a:r>
              <a:rPr dirty="0" err="1"/>
              <a:t>requieren</a:t>
            </a:r>
            <a:r>
              <a:rPr spc="-20" dirty="0"/>
              <a:t> </a:t>
            </a:r>
            <a:r>
              <a:rPr dirty="0" err="1"/>
              <a:t>pernoctación</a:t>
            </a:r>
            <a:r>
              <a:rPr lang="es-ES" dirty="0"/>
              <a:t>.</a:t>
            </a:r>
          </a:p>
          <a:p>
            <a:pPr marL="3513454">
              <a:lnSpc>
                <a:spcPct val="100000"/>
              </a:lnSpc>
              <a:spcBef>
                <a:spcPts val="105"/>
              </a:spcBef>
            </a:pPr>
            <a:endParaRPr lang="es-ES" dirty="0"/>
          </a:p>
          <a:p>
            <a:pPr marL="3513454">
              <a:lnSpc>
                <a:spcPct val="100000"/>
              </a:lnSpc>
              <a:spcBef>
                <a:spcPts val="105"/>
              </a:spcBef>
            </a:pPr>
            <a:r>
              <a:rPr dirty="0" err="1"/>
              <a:t>En</a:t>
            </a:r>
            <a:r>
              <a:rPr spc="-25" dirty="0"/>
              <a:t> </a:t>
            </a:r>
            <a:r>
              <a:rPr b="1" dirty="0">
                <a:latin typeface="Calibri"/>
                <a:cs typeface="Calibri"/>
              </a:rPr>
              <a:t>1º</a:t>
            </a:r>
            <a:r>
              <a:rPr b="1" spc="-30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ESO</a:t>
            </a:r>
            <a:r>
              <a:rPr dirty="0"/>
              <a:t>:</a:t>
            </a:r>
            <a:r>
              <a:rPr spc="-25" dirty="0"/>
              <a:t> </a:t>
            </a:r>
            <a:r>
              <a:rPr dirty="0"/>
              <a:t>semana</a:t>
            </a:r>
            <a:r>
              <a:rPr spc="-15" dirty="0"/>
              <a:t> </a:t>
            </a:r>
            <a:r>
              <a:rPr dirty="0"/>
              <a:t>de</a:t>
            </a:r>
            <a:r>
              <a:rPr spc="-25" dirty="0"/>
              <a:t> </a:t>
            </a:r>
            <a:r>
              <a:rPr spc="-10" dirty="0"/>
              <a:t>inmersión</a:t>
            </a:r>
            <a:r>
              <a:rPr spc="-35" dirty="0"/>
              <a:t> </a:t>
            </a:r>
            <a:r>
              <a:rPr spc="-10" dirty="0"/>
              <a:t>lingüística </a:t>
            </a:r>
            <a:r>
              <a:rPr dirty="0"/>
              <a:t>alumnado</a:t>
            </a:r>
            <a:r>
              <a:rPr spc="-10" dirty="0"/>
              <a:t> sección </a:t>
            </a:r>
            <a:r>
              <a:rPr dirty="0"/>
              <a:t>bilingüe</a:t>
            </a:r>
            <a:r>
              <a:rPr spc="-15" dirty="0"/>
              <a:t> </a:t>
            </a:r>
            <a:r>
              <a:rPr dirty="0"/>
              <a:t>en</a:t>
            </a:r>
            <a:r>
              <a:rPr spc="-20" dirty="0"/>
              <a:t> </a:t>
            </a:r>
            <a:r>
              <a:rPr dirty="0"/>
              <a:t>La</a:t>
            </a:r>
            <a:r>
              <a:rPr spc="-25" dirty="0"/>
              <a:t> </a:t>
            </a:r>
            <a:r>
              <a:rPr spc="-20" dirty="0"/>
              <a:t>Roca.</a:t>
            </a:r>
          </a:p>
          <a:p>
            <a:pPr marL="3513454">
              <a:lnSpc>
                <a:spcPct val="100000"/>
              </a:lnSpc>
              <a:spcBef>
                <a:spcPts val="1680"/>
              </a:spcBef>
            </a:pPr>
            <a:r>
              <a:rPr dirty="0"/>
              <a:t>En</a:t>
            </a:r>
            <a:r>
              <a:rPr spc="-30" dirty="0"/>
              <a:t> </a:t>
            </a:r>
            <a:r>
              <a:rPr b="1" dirty="0">
                <a:latin typeface="Calibri"/>
                <a:cs typeface="Calibri"/>
              </a:rPr>
              <a:t>3º</a:t>
            </a:r>
            <a:r>
              <a:rPr b="1" spc="-25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y</a:t>
            </a:r>
            <a:r>
              <a:rPr b="1" spc="-40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4º</a:t>
            </a:r>
            <a:r>
              <a:rPr b="1" spc="-20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ESO</a:t>
            </a:r>
            <a:r>
              <a:rPr dirty="0"/>
              <a:t>:</a:t>
            </a:r>
            <a:r>
              <a:rPr spc="-25" dirty="0"/>
              <a:t> </a:t>
            </a:r>
            <a:r>
              <a:rPr spc="-10" dirty="0"/>
              <a:t>intercambio</a:t>
            </a:r>
            <a:r>
              <a:rPr spc="-25" dirty="0"/>
              <a:t> </a:t>
            </a:r>
            <a:r>
              <a:rPr dirty="0"/>
              <a:t>Francia</a:t>
            </a:r>
            <a:r>
              <a:rPr spc="-40" dirty="0"/>
              <a:t> </a:t>
            </a:r>
            <a:r>
              <a:rPr dirty="0"/>
              <a:t>o</a:t>
            </a:r>
            <a:r>
              <a:rPr spc="-25" dirty="0"/>
              <a:t> </a:t>
            </a:r>
            <a:r>
              <a:rPr dirty="0"/>
              <a:t>visita</a:t>
            </a:r>
            <a:r>
              <a:rPr spc="-35" dirty="0"/>
              <a:t> </a:t>
            </a:r>
            <a:r>
              <a:rPr dirty="0"/>
              <a:t>cultural</a:t>
            </a:r>
            <a:r>
              <a:rPr spc="-15" dirty="0"/>
              <a:t> </a:t>
            </a:r>
            <a:r>
              <a:rPr dirty="0"/>
              <a:t>a</a:t>
            </a:r>
            <a:r>
              <a:rPr spc="-30" dirty="0"/>
              <a:t> </a:t>
            </a:r>
            <a:r>
              <a:rPr spc="-10" dirty="0" err="1"/>
              <a:t>París</a:t>
            </a:r>
            <a:r>
              <a:rPr lang="es-ES" spc="-10" dirty="0"/>
              <a:t> u otra ciudad francófona</a:t>
            </a:r>
            <a:r>
              <a:rPr spc="-10" dirty="0"/>
              <a:t>.</a:t>
            </a:r>
          </a:p>
          <a:p>
            <a:pPr marL="3513454" marR="229870">
              <a:lnSpc>
                <a:spcPct val="100000"/>
              </a:lnSpc>
              <a:spcBef>
                <a:spcPts val="1680"/>
              </a:spcBef>
            </a:pPr>
            <a:r>
              <a:rPr dirty="0"/>
              <a:t>En</a:t>
            </a:r>
            <a:r>
              <a:rPr spc="225" dirty="0"/>
              <a:t> </a:t>
            </a:r>
            <a:r>
              <a:rPr b="1" dirty="0">
                <a:latin typeface="Calibri"/>
                <a:cs typeface="Calibri"/>
              </a:rPr>
              <a:t>4º</a:t>
            </a:r>
            <a:r>
              <a:rPr b="1" spc="-50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ESO</a:t>
            </a:r>
            <a:r>
              <a:rPr dirty="0"/>
              <a:t>:</a:t>
            </a:r>
            <a:r>
              <a:rPr spc="-40" dirty="0"/>
              <a:t> </a:t>
            </a:r>
            <a:r>
              <a:rPr dirty="0"/>
              <a:t>semana</a:t>
            </a:r>
            <a:r>
              <a:rPr spc="-35" dirty="0"/>
              <a:t> </a:t>
            </a:r>
            <a:r>
              <a:rPr dirty="0"/>
              <a:t>inmersión</a:t>
            </a:r>
            <a:r>
              <a:rPr spc="-55" dirty="0"/>
              <a:t> </a:t>
            </a:r>
            <a:r>
              <a:rPr dirty="0"/>
              <a:t>en</a:t>
            </a:r>
            <a:r>
              <a:rPr spc="-45" dirty="0"/>
              <a:t> </a:t>
            </a:r>
            <a:r>
              <a:rPr dirty="0"/>
              <a:t>Irlanda</a:t>
            </a:r>
            <a:r>
              <a:rPr spc="-35" dirty="0"/>
              <a:t> </a:t>
            </a:r>
            <a:r>
              <a:rPr dirty="0"/>
              <a:t>para</a:t>
            </a:r>
            <a:r>
              <a:rPr spc="-35" dirty="0"/>
              <a:t> </a:t>
            </a:r>
            <a:r>
              <a:rPr dirty="0"/>
              <a:t>alumnado</a:t>
            </a:r>
            <a:r>
              <a:rPr spc="-30" dirty="0"/>
              <a:t> </a:t>
            </a:r>
            <a:r>
              <a:rPr spc="-10" dirty="0" err="1"/>
              <a:t>sección</a:t>
            </a:r>
            <a:r>
              <a:rPr spc="-10" dirty="0"/>
              <a:t> </a:t>
            </a:r>
            <a:r>
              <a:rPr spc="-10" dirty="0" err="1"/>
              <a:t>bilingüe</a:t>
            </a:r>
            <a:r>
              <a:rPr lang="es-ES" spc="-10" dirty="0"/>
              <a:t> o estancia en ciudad europea anglófona.</a:t>
            </a:r>
            <a:endParaRPr spc="-10" dirty="0"/>
          </a:p>
          <a:p>
            <a:pPr marL="3513454">
              <a:lnSpc>
                <a:spcPct val="100000"/>
              </a:lnSpc>
              <a:spcBef>
                <a:spcPts val="1680"/>
              </a:spcBef>
            </a:pPr>
            <a:r>
              <a:rPr dirty="0"/>
              <a:t>En</a:t>
            </a:r>
            <a:r>
              <a:rPr spc="-10" dirty="0"/>
              <a:t> </a:t>
            </a:r>
            <a:r>
              <a:rPr b="1" dirty="0">
                <a:latin typeface="Calibri"/>
                <a:cs typeface="Calibri"/>
              </a:rPr>
              <a:t>1º</a:t>
            </a:r>
            <a:r>
              <a:rPr b="1" spc="-15" dirty="0">
                <a:latin typeface="Calibri"/>
                <a:cs typeface="Calibri"/>
              </a:rPr>
              <a:t> </a:t>
            </a:r>
            <a:r>
              <a:rPr b="1" spc="-10" dirty="0">
                <a:latin typeface="Calibri"/>
                <a:cs typeface="Calibri"/>
              </a:rPr>
              <a:t>Bachillerato</a:t>
            </a:r>
            <a:r>
              <a:rPr spc="-10" dirty="0"/>
              <a:t>:</a:t>
            </a:r>
            <a:r>
              <a:rPr spc="-50" dirty="0"/>
              <a:t> </a:t>
            </a:r>
            <a:r>
              <a:rPr dirty="0"/>
              <a:t>viaje </a:t>
            </a:r>
            <a:r>
              <a:rPr spc="-10" dirty="0"/>
              <a:t>cultural</a:t>
            </a:r>
            <a:r>
              <a:rPr dirty="0"/>
              <a:t> a</a:t>
            </a:r>
            <a:r>
              <a:rPr spc="-10" dirty="0"/>
              <a:t> Roma.</a:t>
            </a:r>
          </a:p>
          <a:p>
            <a:pPr marL="3513454" marR="85725">
              <a:lnSpc>
                <a:spcPct val="100000"/>
              </a:lnSpc>
              <a:spcBef>
                <a:spcPts val="1680"/>
              </a:spcBef>
            </a:pPr>
            <a:r>
              <a:rPr dirty="0"/>
              <a:t>En</a:t>
            </a:r>
            <a:r>
              <a:rPr spc="-25" dirty="0"/>
              <a:t> </a:t>
            </a:r>
            <a:r>
              <a:rPr b="1" dirty="0">
                <a:latin typeface="Calibri"/>
                <a:cs typeface="Calibri"/>
              </a:rPr>
              <a:t>2º</a:t>
            </a:r>
            <a:r>
              <a:rPr b="1" spc="-30" dirty="0">
                <a:latin typeface="Calibri"/>
                <a:cs typeface="Calibri"/>
              </a:rPr>
              <a:t> </a:t>
            </a:r>
            <a:r>
              <a:rPr b="1" spc="-10" dirty="0">
                <a:latin typeface="Calibri"/>
                <a:cs typeface="Calibri"/>
              </a:rPr>
              <a:t>Bachillerato</a:t>
            </a:r>
            <a:r>
              <a:rPr spc="-10" dirty="0"/>
              <a:t>:</a:t>
            </a:r>
            <a:r>
              <a:rPr spc="-65" dirty="0"/>
              <a:t> </a:t>
            </a:r>
            <a:r>
              <a:rPr dirty="0"/>
              <a:t>viaje</a:t>
            </a:r>
            <a:r>
              <a:rPr spc="-15" dirty="0"/>
              <a:t> </a:t>
            </a:r>
            <a:r>
              <a:rPr dirty="0"/>
              <a:t>didáctico</a:t>
            </a:r>
            <a:r>
              <a:rPr spc="-15" dirty="0"/>
              <a:t> </a:t>
            </a:r>
            <a:r>
              <a:rPr dirty="0"/>
              <a:t>a</a:t>
            </a:r>
            <a:r>
              <a:rPr spc="-15" dirty="0"/>
              <a:t> </a:t>
            </a:r>
            <a:r>
              <a:rPr dirty="0"/>
              <a:t>un</a:t>
            </a:r>
            <a:r>
              <a:rPr spc="-25" dirty="0"/>
              <a:t> </a:t>
            </a:r>
            <a:r>
              <a:rPr dirty="0"/>
              <a:t>país</a:t>
            </a:r>
            <a:r>
              <a:rPr spc="-20" dirty="0"/>
              <a:t> </a:t>
            </a:r>
            <a:r>
              <a:rPr dirty="0"/>
              <a:t>de</a:t>
            </a:r>
            <a:r>
              <a:rPr spc="-25" dirty="0"/>
              <a:t> </a:t>
            </a:r>
            <a:r>
              <a:rPr dirty="0"/>
              <a:t>habla</a:t>
            </a:r>
            <a:r>
              <a:rPr spc="-5" dirty="0"/>
              <a:t> </a:t>
            </a:r>
            <a:r>
              <a:rPr dirty="0"/>
              <a:t>inglesa</a:t>
            </a:r>
            <a:r>
              <a:rPr spc="-20" dirty="0"/>
              <a:t> </a:t>
            </a:r>
            <a:r>
              <a:rPr dirty="0"/>
              <a:t>u</a:t>
            </a:r>
            <a:r>
              <a:rPr spc="-35" dirty="0"/>
              <a:t> </a:t>
            </a:r>
            <a:r>
              <a:rPr spc="-20" dirty="0"/>
              <a:t>otra </a:t>
            </a:r>
            <a:r>
              <a:rPr dirty="0"/>
              <a:t>ciudad</a:t>
            </a:r>
            <a:r>
              <a:rPr spc="-45" dirty="0"/>
              <a:t> </a:t>
            </a:r>
            <a:r>
              <a:rPr spc="-10" dirty="0" err="1"/>
              <a:t>europea</a:t>
            </a:r>
            <a:r>
              <a:rPr lang="es-ES" spc="-10" dirty="0"/>
              <a:t> (Berlín, Bruselas, Praga,…)</a:t>
            </a:r>
            <a:endParaRPr spc="-10" dirty="0"/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41BD98F6-8289-42B9-B713-1C62B6C976D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4571"/>
          <a:stretch/>
        </p:blipFill>
        <p:spPr>
          <a:xfrm>
            <a:off x="1109289" y="3810000"/>
            <a:ext cx="2157227" cy="1382178"/>
          </a:xfrm>
          <a:prstGeom prst="rect">
            <a:avLst/>
          </a:prstGeom>
          <a:ln w="28575">
            <a:solidFill>
              <a:schemeClr val="tx2"/>
            </a:solidFill>
          </a:ln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309648B5-324A-4BD0-BFB1-2C17D1BC56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424" y="2315599"/>
            <a:ext cx="2204778" cy="1653584"/>
          </a:xfrm>
          <a:prstGeom prst="rect">
            <a:avLst/>
          </a:prstGeom>
          <a:ln w="38100">
            <a:solidFill>
              <a:schemeClr val="tx2"/>
            </a:solidFill>
          </a:ln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A5A4129A-D39C-45FE-B232-8E59615A5CF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1613" b="7101"/>
          <a:stretch/>
        </p:blipFill>
        <p:spPr>
          <a:xfrm>
            <a:off x="1066800" y="914400"/>
            <a:ext cx="2567858" cy="1600200"/>
          </a:xfrm>
          <a:prstGeom prst="rect">
            <a:avLst/>
          </a:prstGeom>
          <a:ln w="28575">
            <a:solidFill>
              <a:schemeClr val="tx2"/>
            </a:solidFill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00EC293-977A-4CFE-88F9-B3C36F64E4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763" y="1616202"/>
            <a:ext cx="8602472" cy="553998"/>
          </a:xfrm>
        </p:spPr>
        <p:txBody>
          <a:bodyPr/>
          <a:lstStyle/>
          <a:p>
            <a:r>
              <a:rPr lang="es-ES" dirty="0"/>
              <a:t>INTERNACIONALIZACIÓN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AF3D847-5D21-4148-89D1-94196A6A1C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33400" y="3346312"/>
            <a:ext cx="3977640" cy="1723549"/>
          </a:xfrm>
        </p:spPr>
        <p:txBody>
          <a:bodyPr/>
          <a:lstStyle/>
          <a:p>
            <a:r>
              <a:rPr lang="es-ES" b="1" dirty="0"/>
              <a:t>ACREDITACIÓN ERASMUS+</a:t>
            </a:r>
          </a:p>
          <a:p>
            <a:endParaRPr lang="es-ES" dirty="0"/>
          </a:p>
          <a:p>
            <a:pPr marL="285750" indent="-285750">
              <a:buFontTx/>
              <a:buChar char="-"/>
            </a:pPr>
            <a:r>
              <a:rPr lang="es-ES" dirty="0"/>
              <a:t>Hasta el año 2027.</a:t>
            </a:r>
          </a:p>
          <a:p>
            <a:pPr marL="285750" indent="-285750">
              <a:buFontTx/>
              <a:buChar char="-"/>
            </a:pPr>
            <a:r>
              <a:rPr lang="es-ES" dirty="0"/>
              <a:t>Acciones de movilidad con alumnado en 2025 (Italia).</a:t>
            </a:r>
          </a:p>
          <a:p>
            <a:pPr marL="285750" indent="-285750">
              <a:buFontTx/>
              <a:buChar char="-"/>
            </a:pPr>
            <a:r>
              <a:rPr lang="es-ES" dirty="0"/>
              <a:t>Job </a:t>
            </a:r>
            <a:r>
              <a:rPr lang="es-ES" dirty="0" err="1"/>
              <a:t>shadowing</a:t>
            </a:r>
            <a:r>
              <a:rPr lang="es-ES" dirty="0"/>
              <a:t> de profesorado en 2025 (Polonia, Noruega, Grecia e Italia).</a:t>
            </a:r>
          </a:p>
          <a:p>
            <a:pPr marL="285750" indent="-285750">
              <a:buFontTx/>
              <a:buChar char="-"/>
            </a:pPr>
            <a:r>
              <a:rPr lang="es-ES" dirty="0"/>
              <a:t>Cursos de formación del profesorado.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E326AB3-9783-46F5-B9A6-AD3FD33850EF}"/>
              </a:ext>
            </a:extLst>
          </p:cNvPr>
          <p:cNvSpPr>
            <a:spLocks noGrp="1"/>
          </p:cNvSpPr>
          <p:nvPr>
            <p:ph sz="half" idx="3"/>
          </p:nvPr>
        </p:nvSpPr>
        <p:spPr>
          <a:xfrm>
            <a:off x="4869180" y="3764005"/>
            <a:ext cx="3977640" cy="861774"/>
          </a:xfrm>
        </p:spPr>
        <p:txBody>
          <a:bodyPr/>
          <a:lstStyle/>
          <a:p>
            <a:r>
              <a:rPr lang="es-ES" b="1" dirty="0"/>
              <a:t>INTERCAMBIOS ESCOLARES</a:t>
            </a:r>
          </a:p>
          <a:p>
            <a:endParaRPr lang="es-ES" dirty="0"/>
          </a:p>
          <a:p>
            <a:r>
              <a:rPr lang="es-ES" dirty="0"/>
              <a:t>- Con centros de Canadá, Noruega y </a:t>
            </a:r>
            <a:r>
              <a:rPr lang="es-ES" dirty="0" err="1"/>
              <a:t>Grenoble</a:t>
            </a:r>
            <a:r>
              <a:rPr lang="es-ES" dirty="0"/>
              <a:t>, dentro del programa de la Consejería de Educación.</a:t>
            </a:r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3D156FAC-801D-4956-98DF-667F5231AE48}"/>
              </a:ext>
            </a:extLst>
          </p:cNvPr>
          <p:cNvSpPr txBox="1">
            <a:spLocks/>
          </p:cNvSpPr>
          <p:nvPr/>
        </p:nvSpPr>
        <p:spPr>
          <a:xfrm>
            <a:off x="2667000" y="5410200"/>
            <a:ext cx="4191000" cy="86177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>
              <a:defRPr sz="1400" b="0" i="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es-ES" b="1" dirty="0"/>
              <a:t>PROYECTOS ETWINNING 2024-25</a:t>
            </a:r>
          </a:p>
          <a:p>
            <a:pPr marL="285750" indent="-285750">
              <a:buFontTx/>
              <a:buChar char="-"/>
            </a:pPr>
            <a:r>
              <a:rPr lang="es-ES" dirty="0" err="1">
                <a:effectLst/>
                <a:latin typeface="Times New Roman" panose="02020603050405020304" pitchFamily="18" charset="0"/>
              </a:rPr>
              <a:t>wwww@forfuture</a:t>
            </a:r>
            <a:r>
              <a:rPr lang="es-ES" dirty="0">
                <a:effectLst/>
                <a:latin typeface="Times New Roman" panose="02020603050405020304" pitchFamily="18" charset="0"/>
              </a:rPr>
              <a:t>: </a:t>
            </a:r>
            <a:r>
              <a:rPr lang="es-ES" dirty="0" err="1">
                <a:effectLst/>
                <a:latin typeface="Times New Roman" panose="02020603050405020304" pitchFamily="18" charset="0"/>
              </a:rPr>
              <a:t>whichworldwewant@forfuture</a:t>
            </a:r>
            <a:r>
              <a:rPr lang="es-ES" dirty="0">
                <a:effectLst/>
                <a:latin typeface="Times New Roman" panose="02020603050405020304" pitchFamily="18" charset="0"/>
              </a:rPr>
              <a:t>, con centros de </a:t>
            </a:r>
            <a:r>
              <a:rPr lang="es-ES" dirty="0">
                <a:latin typeface="Times New Roman" panose="02020603050405020304" pitchFamily="18" charset="0"/>
              </a:rPr>
              <a:t>Grecia, Turquía, Chipre e Italia.</a:t>
            </a:r>
          </a:p>
          <a:p>
            <a:pPr marL="285750" indent="-285750">
              <a:buFontTx/>
              <a:buChar char="-"/>
            </a:pPr>
            <a:r>
              <a:rPr lang="en-US" dirty="0">
                <a:latin typeface="Times New Roman" panose="02020603050405020304" pitchFamily="18" charset="0"/>
              </a:rPr>
              <a:t>C</a:t>
            </a:r>
            <a:r>
              <a:rPr lang="en-US" dirty="0">
                <a:effectLst/>
                <a:latin typeface="Times New Roman" panose="02020603050405020304" pitchFamily="18" charset="0"/>
              </a:rPr>
              <a:t>hristmas </a:t>
            </a:r>
            <a:r>
              <a:rPr lang="en-US" dirty="0">
                <a:latin typeface="Times New Roman" panose="02020603050405020304" pitchFamily="18" charset="0"/>
              </a:rPr>
              <a:t>G</a:t>
            </a:r>
            <a:r>
              <a:rPr lang="en-US" dirty="0">
                <a:effectLst/>
                <a:latin typeface="Times New Roman" panose="02020603050405020304" pitchFamily="18" charset="0"/>
              </a:rPr>
              <a:t>reetings from </a:t>
            </a:r>
            <a:r>
              <a:rPr lang="en-US" dirty="0">
                <a:latin typeface="Times New Roman" panose="02020603050405020304" pitchFamily="18" charset="0"/>
              </a:rPr>
              <a:t>I</a:t>
            </a:r>
            <a:r>
              <a:rPr lang="en-US" dirty="0">
                <a:effectLst/>
                <a:latin typeface="Times New Roman" panose="02020603050405020304" pitchFamily="18" charset="0"/>
              </a:rPr>
              <a:t>taly and </a:t>
            </a:r>
            <a:r>
              <a:rPr lang="en-US" dirty="0">
                <a:latin typeface="Times New Roman" panose="02020603050405020304" pitchFamily="18" charset="0"/>
              </a:rPr>
              <a:t>S</a:t>
            </a:r>
            <a:r>
              <a:rPr lang="en-US" dirty="0">
                <a:effectLst/>
                <a:latin typeface="Times New Roman" panose="02020603050405020304" pitchFamily="18" charset="0"/>
              </a:rPr>
              <a:t>pain</a:t>
            </a:r>
            <a:r>
              <a:rPr lang="es-ES" dirty="0">
                <a:effectLst/>
                <a:latin typeface="Times New Roman" panose="02020603050405020304" pitchFamily="18" charset="0"/>
              </a:rPr>
              <a:t>, c</a:t>
            </a:r>
            <a:r>
              <a:rPr lang="es-ES" dirty="0">
                <a:latin typeface="Times New Roman" panose="02020603050405020304" pitchFamily="18" charset="0"/>
              </a:rPr>
              <a:t>on Italia.</a:t>
            </a:r>
            <a:endParaRPr lang="es-ES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20DABD16-9CE8-4244-BBE5-9A987128A1D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5192811"/>
            <a:ext cx="1447800" cy="434777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971D6F93-51F8-4A30-8CE9-A7AF82B77D6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778"/>
          <a:stretch/>
        </p:blipFill>
        <p:spPr>
          <a:xfrm>
            <a:off x="7086600" y="3468731"/>
            <a:ext cx="1057274" cy="642938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35F778C-3DCA-4D7F-BD03-DC84FC61942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3564975"/>
            <a:ext cx="1905000" cy="416719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971DC527-9E9F-4281-8427-18D411E67C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34000" y="638313"/>
            <a:ext cx="1230412" cy="1230412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F585282A-2755-4CF3-BDA8-DB09CA0AF5C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64412" y="1379746"/>
            <a:ext cx="1230412" cy="1230412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63CF81B5-ACBB-4DB1-BF97-AD341C696E24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b="17125"/>
          <a:stretch/>
        </p:blipFill>
        <p:spPr>
          <a:xfrm>
            <a:off x="6564412" y="251453"/>
            <a:ext cx="1419572" cy="1176467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49637252-E89C-4814-885A-33B7F0E59500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10000" b="29059"/>
          <a:stretch/>
        </p:blipFill>
        <p:spPr>
          <a:xfrm>
            <a:off x="5211957" y="2077186"/>
            <a:ext cx="1474497" cy="763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81693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54888" rIns="0" bIns="0" rtlCol="0">
            <a:spAutoFit/>
          </a:bodyPr>
          <a:lstStyle/>
          <a:p>
            <a:pPr marL="320675">
              <a:lnSpc>
                <a:spcPct val="100000"/>
              </a:lnSpc>
              <a:spcBef>
                <a:spcPts val="95"/>
              </a:spcBef>
            </a:pPr>
            <a:r>
              <a:rPr sz="4000" spc="-35" dirty="0"/>
              <a:t>INSTALACIONES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293014" y="3234689"/>
            <a:ext cx="5391785" cy="195245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04775" indent="-92075">
              <a:lnSpc>
                <a:spcPct val="100000"/>
              </a:lnSpc>
              <a:spcBef>
                <a:spcPts val="105"/>
              </a:spcBef>
              <a:buChar char="-"/>
              <a:tabLst>
                <a:tab pos="104775" algn="l"/>
              </a:tabLst>
            </a:pPr>
            <a:r>
              <a:rPr sz="1400" spc="-10" dirty="0" err="1">
                <a:latin typeface="Calibri"/>
                <a:cs typeface="Calibri"/>
              </a:rPr>
              <a:t>Biblioteca</a:t>
            </a:r>
            <a:r>
              <a:rPr lang="es-ES" sz="1400" spc="-10" dirty="0">
                <a:latin typeface="Calibri"/>
                <a:cs typeface="Calibri"/>
              </a:rPr>
              <a:t> y rincones de lectura.</a:t>
            </a:r>
            <a:endParaRPr sz="1400" dirty="0">
              <a:latin typeface="Calibri"/>
              <a:cs typeface="Calibri"/>
            </a:endParaRPr>
          </a:p>
          <a:p>
            <a:pPr marL="104775" indent="-92075">
              <a:lnSpc>
                <a:spcPct val="100000"/>
              </a:lnSpc>
              <a:buChar char="-"/>
              <a:tabLst>
                <a:tab pos="104775" algn="l"/>
              </a:tabLst>
            </a:pPr>
            <a:r>
              <a:rPr sz="1400" dirty="0">
                <a:latin typeface="Calibri"/>
                <a:cs typeface="Calibri"/>
              </a:rPr>
              <a:t>Salón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Usos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Múltiples.</a:t>
            </a:r>
            <a:endParaRPr sz="1400" dirty="0">
              <a:latin typeface="Calibri"/>
              <a:cs typeface="Calibri"/>
            </a:endParaRPr>
          </a:p>
          <a:p>
            <a:pPr marL="104775" indent="-92075">
              <a:lnSpc>
                <a:spcPct val="100000"/>
              </a:lnSpc>
              <a:buChar char="-"/>
              <a:tabLst>
                <a:tab pos="104775" algn="l"/>
              </a:tabLst>
            </a:pPr>
            <a:r>
              <a:rPr sz="1400" spc="-10" dirty="0">
                <a:latin typeface="Calibri"/>
                <a:cs typeface="Calibri"/>
              </a:rPr>
              <a:t>Pabellón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deportes.</a:t>
            </a:r>
            <a:endParaRPr sz="1400" dirty="0">
              <a:latin typeface="Calibri"/>
              <a:cs typeface="Calibri"/>
            </a:endParaRPr>
          </a:p>
          <a:p>
            <a:pPr marL="104775" indent="-92075">
              <a:lnSpc>
                <a:spcPct val="100000"/>
              </a:lnSpc>
              <a:buChar char="-"/>
              <a:tabLst>
                <a:tab pos="104775" algn="l"/>
              </a:tabLst>
            </a:pPr>
            <a:r>
              <a:rPr sz="1400" dirty="0">
                <a:latin typeface="Calibri"/>
                <a:cs typeface="Calibri"/>
              </a:rPr>
              <a:t>Aula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Emprendimiento.</a:t>
            </a:r>
            <a:endParaRPr sz="1400" dirty="0">
              <a:latin typeface="Calibri"/>
              <a:cs typeface="Calibri"/>
            </a:endParaRPr>
          </a:p>
          <a:p>
            <a:pPr marL="12700" marR="19050" indent="92075">
              <a:lnSpc>
                <a:spcPct val="100000"/>
              </a:lnSpc>
              <a:buChar char="-"/>
              <a:tabLst>
                <a:tab pos="104775" algn="l"/>
              </a:tabLst>
            </a:pPr>
            <a:r>
              <a:rPr sz="1400" dirty="0">
                <a:latin typeface="Calibri"/>
                <a:cs typeface="Calibri"/>
              </a:rPr>
              <a:t>Aulas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específicas: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Francés,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Inglés,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Tecnología,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Música,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Educación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Plástica, </a:t>
            </a:r>
            <a:r>
              <a:rPr sz="1400" dirty="0">
                <a:latin typeface="Calibri"/>
                <a:cs typeface="Calibri"/>
              </a:rPr>
              <a:t>Dibujo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Técnico,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 err="1">
                <a:latin typeface="Calibri"/>
                <a:cs typeface="Calibri"/>
              </a:rPr>
              <a:t>Informática</a:t>
            </a:r>
            <a:r>
              <a:rPr sz="1400" spc="-10" dirty="0">
                <a:latin typeface="Calibri"/>
                <a:cs typeface="Calibri"/>
              </a:rPr>
              <a:t>.</a:t>
            </a:r>
            <a:endParaRPr sz="1400" dirty="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</a:pPr>
            <a:r>
              <a:rPr sz="1400" spc="-10" dirty="0">
                <a:latin typeface="Calibri"/>
                <a:cs typeface="Calibri"/>
              </a:rPr>
              <a:t>-</a:t>
            </a:r>
            <a:r>
              <a:rPr lang="es-ES" sz="1400" spc="-10" dirty="0">
                <a:latin typeface="Calibri"/>
                <a:cs typeface="Calibri"/>
              </a:rPr>
              <a:t> </a:t>
            </a:r>
            <a:r>
              <a:rPr sz="1400" spc="-10" dirty="0" err="1">
                <a:latin typeface="Calibri"/>
                <a:cs typeface="Calibri"/>
              </a:rPr>
              <a:t>Laboratorios</a:t>
            </a:r>
            <a:r>
              <a:rPr sz="1400" spc="-10" dirty="0">
                <a:latin typeface="Calibri"/>
                <a:cs typeface="Calibri"/>
              </a:rPr>
              <a:t>: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laboratorio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Física,</a:t>
            </a:r>
            <a:r>
              <a:rPr sz="1400" spc="-10" dirty="0">
                <a:latin typeface="Calibri"/>
                <a:cs typeface="Calibri"/>
              </a:rPr>
              <a:t> laboratorio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Química,</a:t>
            </a:r>
            <a:r>
              <a:rPr sz="1400" spc="-10" dirty="0">
                <a:latin typeface="Calibri"/>
                <a:cs typeface="Calibri"/>
              </a:rPr>
              <a:t> laboratorio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de </a:t>
            </a:r>
            <a:r>
              <a:rPr sz="1400" dirty="0">
                <a:latin typeface="Calibri"/>
                <a:cs typeface="Calibri"/>
              </a:rPr>
              <a:t>Ciencias</a:t>
            </a:r>
            <a:r>
              <a:rPr sz="1400" spc="-10" dirty="0">
                <a:latin typeface="Calibri"/>
                <a:cs typeface="Calibri"/>
              </a:rPr>
              <a:t> naturales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y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laboratorios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 err="1">
                <a:latin typeface="Calibri"/>
                <a:cs typeface="Calibri"/>
              </a:rPr>
              <a:t>Sanidad</a:t>
            </a:r>
            <a:r>
              <a:rPr sz="1400" spc="-10" dirty="0">
                <a:latin typeface="Calibri"/>
                <a:cs typeface="Calibri"/>
              </a:rPr>
              <a:t>.</a:t>
            </a:r>
            <a:endParaRPr lang="es-ES" sz="1400" spc="-10" dirty="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</a:pPr>
            <a:r>
              <a:rPr lang="es-ES" sz="1400" spc="-10" dirty="0">
                <a:latin typeface="Calibri"/>
                <a:cs typeface="Calibri"/>
              </a:rPr>
              <a:t>- Aula ATECA.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93014" y="5155438"/>
            <a:ext cx="814069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Calibri"/>
                <a:cs typeface="Calibri"/>
              </a:rPr>
              <a:t>-</a:t>
            </a:r>
            <a:r>
              <a:rPr sz="1400" spc="-15" dirty="0">
                <a:latin typeface="Calibri"/>
                <a:cs typeface="Calibri"/>
              </a:rPr>
              <a:t> 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617969" y="3309366"/>
            <a:ext cx="2012950" cy="1214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635" algn="ctr">
              <a:lnSpc>
                <a:spcPct val="100000"/>
              </a:lnSpc>
              <a:spcBef>
                <a:spcPts val="95"/>
              </a:spcBef>
            </a:pPr>
            <a:r>
              <a:rPr sz="1300" dirty="0">
                <a:latin typeface="Calibri"/>
                <a:cs typeface="Calibri"/>
              </a:rPr>
              <a:t>El</a:t>
            </a:r>
            <a:r>
              <a:rPr sz="1300" spc="-3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vestíbulo</a:t>
            </a:r>
            <a:r>
              <a:rPr sz="1300" spc="-1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del</a:t>
            </a:r>
            <a:r>
              <a:rPr sz="1300" spc="-3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centro</a:t>
            </a:r>
            <a:r>
              <a:rPr sz="1300" spc="-3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es</a:t>
            </a:r>
            <a:r>
              <a:rPr sz="1300" spc="-25" dirty="0">
                <a:latin typeface="Calibri"/>
                <a:cs typeface="Calibri"/>
              </a:rPr>
              <a:t> un </a:t>
            </a:r>
            <a:r>
              <a:rPr sz="1300" dirty="0">
                <a:latin typeface="Calibri"/>
                <a:cs typeface="Calibri"/>
              </a:rPr>
              <a:t>lugar</a:t>
            </a:r>
            <a:r>
              <a:rPr sz="1300" spc="-5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de</a:t>
            </a:r>
            <a:r>
              <a:rPr sz="1300" spc="-5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encuentro</a:t>
            </a:r>
            <a:r>
              <a:rPr sz="1300" spc="-30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cultural, </a:t>
            </a:r>
            <a:r>
              <a:rPr sz="1300" dirty="0">
                <a:latin typeface="Calibri"/>
                <a:cs typeface="Calibri"/>
              </a:rPr>
              <a:t>dinámico,</a:t>
            </a:r>
            <a:r>
              <a:rPr sz="1300" spc="-3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donde</a:t>
            </a:r>
            <a:r>
              <a:rPr sz="1300" spc="-1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se</a:t>
            </a:r>
            <a:r>
              <a:rPr sz="1300" spc="-30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muestran </a:t>
            </a:r>
            <a:r>
              <a:rPr sz="1300" dirty="0">
                <a:latin typeface="Calibri"/>
                <a:cs typeface="Calibri"/>
              </a:rPr>
              <a:t>trabajos</a:t>
            </a:r>
            <a:r>
              <a:rPr sz="1300" spc="-2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de</a:t>
            </a:r>
            <a:r>
              <a:rPr sz="1300" spc="-2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los</a:t>
            </a:r>
            <a:r>
              <a:rPr sz="1300" spc="-3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alumnos</a:t>
            </a:r>
            <a:r>
              <a:rPr sz="1300" spc="-1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o</a:t>
            </a:r>
            <a:r>
              <a:rPr sz="1300" spc="-40" dirty="0">
                <a:latin typeface="Calibri"/>
                <a:cs typeface="Calibri"/>
              </a:rPr>
              <a:t> </a:t>
            </a:r>
            <a:r>
              <a:rPr sz="1300" spc="-25" dirty="0">
                <a:latin typeface="Calibri"/>
                <a:cs typeface="Calibri"/>
              </a:rPr>
              <a:t>de </a:t>
            </a:r>
            <a:r>
              <a:rPr sz="1300" dirty="0">
                <a:latin typeface="Calibri"/>
                <a:cs typeface="Calibri"/>
              </a:rPr>
              <a:t>otras</a:t>
            </a:r>
            <a:r>
              <a:rPr sz="1300" spc="-6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instituciones</a:t>
            </a:r>
            <a:r>
              <a:rPr sz="1300" spc="-45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culturales temporalmente.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400800" y="4696459"/>
            <a:ext cx="2336165" cy="181267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5080" algn="ctr">
              <a:lnSpc>
                <a:spcPct val="100000"/>
              </a:lnSpc>
              <a:spcBef>
                <a:spcPts val="95"/>
              </a:spcBef>
            </a:pPr>
            <a:r>
              <a:rPr sz="1300" dirty="0" err="1">
                <a:latin typeface="Calibri"/>
                <a:cs typeface="Calibri"/>
              </a:rPr>
              <a:t>Exposiciones</a:t>
            </a:r>
            <a:r>
              <a:rPr sz="1300" spc="-35" dirty="0">
                <a:latin typeface="Calibri"/>
                <a:cs typeface="Calibri"/>
              </a:rPr>
              <a:t> </a:t>
            </a:r>
            <a:r>
              <a:rPr sz="1300" spc="-10" dirty="0" err="1">
                <a:latin typeface="Calibri"/>
                <a:cs typeface="Calibri"/>
              </a:rPr>
              <a:t>realizadas</a:t>
            </a:r>
            <a:r>
              <a:rPr sz="1300" spc="-10" dirty="0">
                <a:latin typeface="Calibri"/>
                <a:cs typeface="Calibri"/>
              </a:rPr>
              <a:t>:</a:t>
            </a:r>
            <a:r>
              <a:rPr sz="1300" dirty="0">
                <a:latin typeface="Calibri"/>
                <a:cs typeface="Calibri"/>
              </a:rPr>
              <a:t> </a:t>
            </a:r>
            <a:r>
              <a:rPr lang="es-ES" sz="1300" dirty="0">
                <a:latin typeface="Calibri"/>
                <a:cs typeface="Calibri"/>
              </a:rPr>
              <a:t>exposición Morán Samaniego</a:t>
            </a:r>
            <a:r>
              <a:rPr sz="1300" spc="-10" dirty="0">
                <a:latin typeface="Calibri"/>
                <a:cs typeface="Calibri"/>
              </a:rPr>
              <a:t>, </a:t>
            </a:r>
            <a:r>
              <a:rPr sz="1300" dirty="0" err="1">
                <a:latin typeface="Calibri"/>
                <a:cs typeface="Calibri"/>
              </a:rPr>
              <a:t>exposición</a:t>
            </a:r>
            <a:r>
              <a:rPr lang="es-ES" sz="1300" dirty="0">
                <a:latin typeface="Calibri"/>
                <a:cs typeface="Calibri"/>
              </a:rPr>
              <a:t> análisis contenido azúcar en alimentos</a:t>
            </a:r>
            <a:r>
              <a:rPr sz="1300" dirty="0">
                <a:latin typeface="Calibri"/>
                <a:cs typeface="Calibri"/>
              </a:rPr>
              <a:t>,</a:t>
            </a:r>
            <a:r>
              <a:rPr sz="1300" spc="-45" dirty="0">
                <a:latin typeface="Calibri"/>
                <a:cs typeface="Calibri"/>
              </a:rPr>
              <a:t> </a:t>
            </a:r>
            <a:r>
              <a:rPr lang="es-ES" sz="1300" spc="-45" dirty="0" err="1">
                <a:latin typeface="Calibri"/>
                <a:cs typeface="Calibri"/>
              </a:rPr>
              <a:t>lapbooks</a:t>
            </a:r>
            <a:r>
              <a:rPr lang="es-ES" sz="1300" spc="-45" dirty="0">
                <a:latin typeface="Calibri"/>
                <a:cs typeface="Calibri"/>
              </a:rPr>
              <a:t>, Acción de gracias en inglés, día europeo de las lenguas, día internacional de la no violencia´, exposición aniversario Picasso, exposición de cristalizaciones</a:t>
            </a:r>
            <a:r>
              <a:rPr sz="1300" spc="-10" dirty="0">
                <a:latin typeface="Calibri"/>
                <a:cs typeface="Calibri"/>
              </a:rPr>
              <a:t>.</a:t>
            </a:r>
            <a:endParaRPr sz="1300" dirty="0">
              <a:latin typeface="Calibri"/>
              <a:cs typeface="Calibri"/>
            </a:endParaRPr>
          </a:p>
        </p:txBody>
      </p:sp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4884" y="6251447"/>
            <a:ext cx="2427731" cy="402336"/>
          </a:xfrm>
          <a:prstGeom prst="rect">
            <a:avLst/>
          </a:prstGeom>
        </p:spPr>
      </p:pic>
      <p:sp>
        <p:nvSpPr>
          <p:cNvPr id="12" name="object 12"/>
          <p:cNvSpPr/>
          <p:nvPr/>
        </p:nvSpPr>
        <p:spPr>
          <a:xfrm>
            <a:off x="6214871" y="3285744"/>
            <a:ext cx="1905" cy="3073400"/>
          </a:xfrm>
          <a:custGeom>
            <a:avLst/>
            <a:gdLst/>
            <a:ahLst/>
            <a:cxnLst/>
            <a:rect l="l" t="t" r="r" b="b"/>
            <a:pathLst>
              <a:path w="1904" h="3073400">
                <a:moveTo>
                  <a:pt x="1524" y="0"/>
                </a:moveTo>
                <a:lnTo>
                  <a:pt x="0" y="3073399"/>
                </a:lnTo>
              </a:path>
            </a:pathLst>
          </a:custGeom>
          <a:ln w="9144">
            <a:solidFill>
              <a:srgbClr val="0156A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86811208-C23B-4646-83CE-5697C66AD4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1800" y="487636"/>
            <a:ext cx="2165995" cy="1624496"/>
          </a:xfrm>
          <a:prstGeom prst="rect">
            <a:avLst/>
          </a:prstGeom>
          <a:ln w="19050">
            <a:solidFill>
              <a:schemeClr val="tx2"/>
            </a:solidFill>
          </a:ln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36FE9FBE-387B-4094-8DFB-0D0609C9DA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1917" y="657772"/>
            <a:ext cx="1489883" cy="1986510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9A7C615D-FF64-4AD2-A83D-B0ED69CCDD4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84289" y="862752"/>
            <a:ext cx="1212152" cy="1616202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30935" y="1644218"/>
            <a:ext cx="3021965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7310" marR="5080" indent="-55244">
              <a:lnSpc>
                <a:spcPct val="100000"/>
              </a:lnSpc>
              <a:spcBef>
                <a:spcPts val="95"/>
              </a:spcBef>
            </a:pPr>
            <a:r>
              <a:rPr sz="4000" spc="-10" dirty="0"/>
              <a:t>EXPERIENCIAS TRAYECTORIA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720344" y="3307841"/>
            <a:ext cx="8085455" cy="302967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04775" indent="-92075">
              <a:lnSpc>
                <a:spcPct val="100000"/>
              </a:lnSpc>
              <a:spcBef>
                <a:spcPts val="105"/>
              </a:spcBef>
              <a:buChar char="-"/>
              <a:tabLst>
                <a:tab pos="104775" algn="l"/>
              </a:tabLst>
            </a:pPr>
            <a:r>
              <a:rPr sz="1400" b="1" dirty="0">
                <a:latin typeface="Calibri"/>
                <a:cs typeface="Calibri"/>
              </a:rPr>
              <a:t>Certamen</a:t>
            </a:r>
            <a:r>
              <a:rPr sz="1400" b="1" spc="-5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literario</a:t>
            </a:r>
            <a:r>
              <a:rPr sz="1400" b="1" spc="-2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internacional</a:t>
            </a:r>
            <a:r>
              <a:rPr sz="1400" b="1" spc="-3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promovido</a:t>
            </a:r>
            <a:r>
              <a:rPr sz="1400" b="1" spc="-3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por</a:t>
            </a:r>
            <a:r>
              <a:rPr sz="1400" b="1" spc="-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el</a:t>
            </a:r>
            <a:r>
              <a:rPr sz="1400" b="1" spc="-10" dirty="0">
                <a:latin typeface="Calibri"/>
                <a:cs typeface="Calibri"/>
              </a:rPr>
              <a:t> </a:t>
            </a:r>
            <a:r>
              <a:rPr sz="1400" b="1" dirty="0" err="1">
                <a:latin typeface="Calibri"/>
                <a:cs typeface="Calibri"/>
              </a:rPr>
              <a:t>centro</a:t>
            </a:r>
            <a:r>
              <a:rPr sz="1400" b="1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(</a:t>
            </a:r>
            <a:r>
              <a:rPr lang="es-ES" sz="1400" dirty="0">
                <a:latin typeface="Calibri"/>
                <a:cs typeface="Calibri"/>
              </a:rPr>
              <a:t>7</a:t>
            </a:r>
            <a:r>
              <a:rPr sz="1400" dirty="0">
                <a:latin typeface="Calibri"/>
                <a:cs typeface="Calibri"/>
              </a:rPr>
              <a:t>ª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edición).</a:t>
            </a:r>
            <a:endParaRPr sz="1400" dirty="0">
              <a:latin typeface="Calibri"/>
              <a:cs typeface="Calibri"/>
            </a:endParaRPr>
          </a:p>
          <a:p>
            <a:pPr marL="104775" indent="-92075">
              <a:lnSpc>
                <a:spcPct val="100000"/>
              </a:lnSpc>
              <a:buChar char="-"/>
              <a:tabLst>
                <a:tab pos="104775" algn="l"/>
              </a:tabLst>
            </a:pPr>
            <a:r>
              <a:rPr sz="1400" dirty="0">
                <a:latin typeface="Calibri"/>
                <a:cs typeface="Calibri"/>
              </a:rPr>
              <a:t>Sede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del </a:t>
            </a:r>
            <a:r>
              <a:rPr sz="1400" spc="-10" dirty="0">
                <a:latin typeface="Calibri"/>
                <a:cs typeface="Calibri"/>
              </a:rPr>
              <a:t>programa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b="1" spc="-45" dirty="0">
                <a:latin typeface="Calibri"/>
                <a:cs typeface="Calibri"/>
              </a:rPr>
              <a:t>ESTALMAT</a:t>
            </a:r>
            <a:r>
              <a:rPr sz="1400" spc="-45" dirty="0">
                <a:latin typeface="Calibri"/>
                <a:cs typeface="Calibri"/>
              </a:rPr>
              <a:t>,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proyecto</a:t>
            </a:r>
            <a:r>
              <a:rPr sz="1400" b="1" spc="-6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de</a:t>
            </a:r>
            <a:r>
              <a:rPr sz="1400" b="1" spc="-2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Detección</a:t>
            </a:r>
            <a:r>
              <a:rPr sz="1400" b="1" spc="-4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y</a:t>
            </a:r>
            <a:r>
              <a:rPr sz="1400" b="1" spc="-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Estímulo</a:t>
            </a:r>
            <a:r>
              <a:rPr sz="1400" b="1" spc="-3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del</a:t>
            </a:r>
            <a:r>
              <a:rPr sz="1400" b="1" spc="-15" dirty="0">
                <a:latin typeface="Calibri"/>
                <a:cs typeface="Calibri"/>
              </a:rPr>
              <a:t> </a:t>
            </a:r>
            <a:r>
              <a:rPr sz="1400" b="1" spc="-20" dirty="0">
                <a:latin typeface="Calibri"/>
                <a:cs typeface="Calibri"/>
              </a:rPr>
              <a:t>Talento</a:t>
            </a:r>
            <a:r>
              <a:rPr sz="1400" b="1" spc="-4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precoz</a:t>
            </a:r>
            <a:r>
              <a:rPr sz="1400" b="1" spc="-3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en</a:t>
            </a:r>
            <a:r>
              <a:rPr sz="1400" b="1" spc="-2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Matemáticas</a:t>
            </a:r>
            <a:r>
              <a:rPr sz="1400" spc="-10" dirty="0">
                <a:latin typeface="Calibri"/>
                <a:cs typeface="Calibri"/>
              </a:rPr>
              <a:t>.</a:t>
            </a:r>
            <a:endParaRPr sz="1400" dirty="0">
              <a:latin typeface="Calibri"/>
              <a:cs typeface="Calibri"/>
            </a:endParaRPr>
          </a:p>
          <a:p>
            <a:pPr marL="104775" indent="-92075">
              <a:lnSpc>
                <a:spcPct val="100000"/>
              </a:lnSpc>
              <a:buChar char="-"/>
              <a:tabLst>
                <a:tab pos="104775" algn="l"/>
              </a:tabLst>
            </a:pPr>
            <a:r>
              <a:rPr sz="1400" spc="-10" dirty="0">
                <a:latin typeface="Calibri"/>
                <a:cs typeface="Calibri"/>
              </a:rPr>
              <a:t>Participación</a:t>
            </a:r>
            <a:r>
              <a:rPr sz="1400" dirty="0">
                <a:latin typeface="Calibri"/>
                <a:cs typeface="Calibri"/>
              </a:rPr>
              <a:t> en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 </a:t>
            </a:r>
            <a:r>
              <a:rPr sz="1400" b="1" dirty="0">
                <a:latin typeface="Calibri"/>
                <a:cs typeface="Calibri"/>
              </a:rPr>
              <a:t>Semana</a:t>
            </a:r>
            <a:r>
              <a:rPr sz="1400" b="1" spc="-4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de</a:t>
            </a:r>
            <a:r>
              <a:rPr sz="1400" b="1" spc="-2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la</a:t>
            </a:r>
            <a:r>
              <a:rPr sz="1400" b="1" spc="-1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Ciencia,</a:t>
            </a:r>
            <a:r>
              <a:rPr sz="1400" b="1" spc="-3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Jornadas</a:t>
            </a:r>
            <a:r>
              <a:rPr sz="1400" b="1" spc="-5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de</a:t>
            </a:r>
            <a:r>
              <a:rPr sz="1400" b="1" spc="-2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Fomento</a:t>
            </a:r>
            <a:r>
              <a:rPr sz="1400" b="1" spc="-4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de</a:t>
            </a:r>
            <a:r>
              <a:rPr sz="1400" b="1" spc="-2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la</a:t>
            </a:r>
            <a:r>
              <a:rPr sz="1400" b="1" spc="-2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Lectura</a:t>
            </a:r>
            <a:r>
              <a:rPr sz="1400" b="1" spc="-3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y</a:t>
            </a:r>
            <a:r>
              <a:rPr sz="1400" b="1" spc="-2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Olimpiadas</a:t>
            </a:r>
            <a:r>
              <a:rPr sz="1400" b="1" spc="-3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educativas</a:t>
            </a:r>
            <a:r>
              <a:rPr sz="1400" spc="-10" dirty="0">
                <a:latin typeface="Calibri"/>
                <a:cs typeface="Calibri"/>
              </a:rPr>
              <a:t>.</a:t>
            </a:r>
            <a:endParaRPr sz="1400" dirty="0">
              <a:latin typeface="Calibri"/>
              <a:cs typeface="Calibri"/>
            </a:endParaRPr>
          </a:p>
          <a:p>
            <a:pPr marL="104139" indent="-91440">
              <a:lnSpc>
                <a:spcPct val="100000"/>
              </a:lnSpc>
              <a:buChar char="-"/>
              <a:tabLst>
                <a:tab pos="104139" algn="l"/>
              </a:tabLst>
            </a:pPr>
            <a:r>
              <a:rPr sz="1400" dirty="0">
                <a:latin typeface="Calibri"/>
                <a:cs typeface="Calibri"/>
              </a:rPr>
              <a:t>Formación</a:t>
            </a:r>
            <a:r>
              <a:rPr sz="1400" spc="-5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en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riesgos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internet, </a:t>
            </a:r>
            <a:r>
              <a:rPr sz="1400" dirty="0">
                <a:latin typeface="Calibri"/>
                <a:cs typeface="Calibri"/>
              </a:rPr>
              <a:t>redes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sociales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y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educación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vial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por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parte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Policía.</a:t>
            </a:r>
            <a:endParaRPr sz="1400" dirty="0">
              <a:latin typeface="Calibri"/>
              <a:cs typeface="Calibri"/>
            </a:endParaRPr>
          </a:p>
          <a:p>
            <a:pPr marL="104775" indent="-92075">
              <a:lnSpc>
                <a:spcPct val="100000"/>
              </a:lnSpc>
              <a:buFont typeface="Calibri"/>
              <a:buChar char="-"/>
              <a:tabLst>
                <a:tab pos="104775" algn="l"/>
              </a:tabLst>
            </a:pPr>
            <a:r>
              <a:rPr sz="1400" b="1" dirty="0">
                <a:latin typeface="Calibri"/>
                <a:cs typeface="Calibri"/>
              </a:rPr>
              <a:t>Juegos</a:t>
            </a:r>
            <a:r>
              <a:rPr sz="1400" b="1" spc="-6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escolares</a:t>
            </a:r>
            <a:r>
              <a:rPr sz="1400" dirty="0">
                <a:latin typeface="Calibri"/>
                <a:cs typeface="Calibri"/>
              </a:rPr>
              <a:t>:</a:t>
            </a:r>
            <a:r>
              <a:rPr sz="1400" spc="-75" dirty="0">
                <a:latin typeface="Calibri"/>
                <a:cs typeface="Calibri"/>
              </a:rPr>
              <a:t> </a:t>
            </a:r>
            <a:r>
              <a:rPr sz="1400" dirty="0" err="1">
                <a:latin typeface="Calibri"/>
                <a:cs typeface="Calibri"/>
              </a:rPr>
              <a:t>fútbol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20" dirty="0" err="1">
                <a:latin typeface="Calibri"/>
                <a:cs typeface="Calibri"/>
              </a:rPr>
              <a:t>sala</a:t>
            </a:r>
            <a:r>
              <a:rPr lang="es-ES" sz="1400" spc="-20" dirty="0">
                <a:latin typeface="Calibri"/>
                <a:cs typeface="Calibri"/>
              </a:rPr>
              <a:t> (abierto a otros deportes).</a:t>
            </a:r>
            <a:endParaRPr lang="es-ES" sz="1400" dirty="0">
              <a:latin typeface="Calibri"/>
              <a:cs typeface="Calibri"/>
            </a:endParaRPr>
          </a:p>
          <a:p>
            <a:pPr marL="104775" indent="-92075">
              <a:lnSpc>
                <a:spcPct val="100000"/>
              </a:lnSpc>
              <a:buFont typeface="Calibri"/>
              <a:buChar char="-"/>
              <a:tabLst>
                <a:tab pos="104775" algn="l"/>
              </a:tabLst>
            </a:pPr>
            <a:r>
              <a:rPr lang="es-ES" sz="1400" spc="-10" dirty="0">
                <a:latin typeface="Calibri"/>
                <a:cs typeface="Calibri"/>
              </a:rPr>
              <a:t>Pertenecemos</a:t>
            </a:r>
            <a:r>
              <a:rPr lang="es-ES" sz="1400" dirty="0">
                <a:latin typeface="Calibri"/>
                <a:cs typeface="Calibri"/>
              </a:rPr>
              <a:t> a</a:t>
            </a:r>
            <a:r>
              <a:rPr lang="es-ES" sz="1400" spc="-40" dirty="0">
                <a:latin typeface="Calibri"/>
                <a:cs typeface="Calibri"/>
              </a:rPr>
              <a:t> </a:t>
            </a:r>
            <a:r>
              <a:rPr lang="es-ES" sz="1400" dirty="0">
                <a:latin typeface="Calibri"/>
                <a:cs typeface="Calibri"/>
              </a:rPr>
              <a:t>la</a:t>
            </a:r>
            <a:r>
              <a:rPr lang="es-ES" sz="1400" spc="-50" dirty="0">
                <a:latin typeface="Calibri"/>
                <a:cs typeface="Calibri"/>
              </a:rPr>
              <a:t> </a:t>
            </a:r>
            <a:r>
              <a:rPr lang="es-ES" sz="1400" b="1" dirty="0">
                <a:latin typeface="Calibri"/>
                <a:cs typeface="Calibri"/>
              </a:rPr>
              <a:t>Red</a:t>
            </a:r>
            <a:r>
              <a:rPr lang="es-ES" sz="1400" b="1" spc="-30" dirty="0">
                <a:latin typeface="Calibri"/>
                <a:cs typeface="Calibri"/>
              </a:rPr>
              <a:t> </a:t>
            </a:r>
            <a:r>
              <a:rPr lang="es-ES" sz="1400" b="1" dirty="0">
                <a:latin typeface="Calibri"/>
                <a:cs typeface="Calibri"/>
              </a:rPr>
              <a:t>de</a:t>
            </a:r>
            <a:r>
              <a:rPr lang="es-ES" sz="1400" b="1" spc="-30" dirty="0">
                <a:latin typeface="Calibri"/>
                <a:cs typeface="Calibri"/>
              </a:rPr>
              <a:t> </a:t>
            </a:r>
            <a:r>
              <a:rPr lang="es-ES" sz="1400" b="1" spc="-10" dirty="0">
                <a:latin typeface="Calibri"/>
                <a:cs typeface="Calibri"/>
              </a:rPr>
              <a:t>Centros</a:t>
            </a:r>
            <a:r>
              <a:rPr lang="es-ES" sz="1400" b="1" spc="-20" dirty="0">
                <a:latin typeface="Calibri"/>
                <a:cs typeface="Calibri"/>
              </a:rPr>
              <a:t> </a:t>
            </a:r>
            <a:r>
              <a:rPr lang="es-ES" sz="1400" b="1" spc="-10" dirty="0">
                <a:latin typeface="Calibri"/>
                <a:cs typeface="Calibri"/>
              </a:rPr>
              <a:t>Educativos</a:t>
            </a:r>
            <a:r>
              <a:rPr lang="es-ES" sz="1400" b="1" spc="-40" dirty="0">
                <a:latin typeface="Calibri"/>
                <a:cs typeface="Calibri"/>
              </a:rPr>
              <a:t> </a:t>
            </a:r>
            <a:r>
              <a:rPr lang="es-ES" sz="1400" b="1" spc="-10" dirty="0">
                <a:latin typeface="Calibri"/>
                <a:cs typeface="Calibri"/>
              </a:rPr>
              <a:t>contra</a:t>
            </a:r>
            <a:r>
              <a:rPr lang="es-ES" sz="1400" b="1" spc="-25" dirty="0">
                <a:latin typeface="Calibri"/>
                <a:cs typeface="Calibri"/>
              </a:rPr>
              <a:t> </a:t>
            </a:r>
            <a:r>
              <a:rPr lang="es-ES" sz="1400" b="1" dirty="0">
                <a:latin typeface="Calibri"/>
                <a:cs typeface="Calibri"/>
              </a:rPr>
              <a:t>la</a:t>
            </a:r>
            <a:r>
              <a:rPr lang="es-ES" sz="1400" b="1" spc="-45" dirty="0">
                <a:latin typeface="Calibri"/>
                <a:cs typeface="Calibri"/>
              </a:rPr>
              <a:t> </a:t>
            </a:r>
            <a:r>
              <a:rPr lang="es-ES" sz="1400" b="1" dirty="0">
                <a:latin typeface="Calibri"/>
                <a:cs typeface="Calibri"/>
              </a:rPr>
              <a:t>Violencia</a:t>
            </a:r>
            <a:r>
              <a:rPr lang="es-ES" sz="1400" b="1" spc="-40" dirty="0">
                <a:latin typeface="Calibri"/>
                <a:cs typeface="Calibri"/>
              </a:rPr>
              <a:t> </a:t>
            </a:r>
            <a:r>
              <a:rPr lang="es-ES" sz="1400" b="1" dirty="0">
                <a:latin typeface="Calibri"/>
                <a:cs typeface="Calibri"/>
              </a:rPr>
              <a:t>de</a:t>
            </a:r>
            <a:r>
              <a:rPr lang="es-ES" sz="1400" b="1" spc="-40" dirty="0">
                <a:latin typeface="Calibri"/>
                <a:cs typeface="Calibri"/>
              </a:rPr>
              <a:t> </a:t>
            </a:r>
            <a:r>
              <a:rPr lang="es-ES" sz="1400" b="1" dirty="0">
                <a:latin typeface="Calibri"/>
                <a:cs typeface="Calibri"/>
              </a:rPr>
              <a:t>Género</a:t>
            </a:r>
            <a:r>
              <a:rPr lang="es-ES" sz="1400" b="1" spc="5" dirty="0">
                <a:latin typeface="Calibri"/>
                <a:cs typeface="Calibri"/>
              </a:rPr>
              <a:t> </a:t>
            </a:r>
            <a:r>
              <a:rPr lang="es-ES" sz="1400" dirty="0">
                <a:latin typeface="Calibri"/>
                <a:cs typeface="Calibri"/>
              </a:rPr>
              <a:t>«Objetivo</a:t>
            </a:r>
            <a:r>
              <a:rPr lang="es-ES" sz="1400" spc="-25" dirty="0">
                <a:latin typeface="Calibri"/>
                <a:cs typeface="Calibri"/>
              </a:rPr>
              <a:t> </a:t>
            </a:r>
            <a:r>
              <a:rPr lang="es-ES" sz="1400" dirty="0">
                <a:latin typeface="Calibri"/>
                <a:cs typeface="Calibri"/>
              </a:rPr>
              <a:t>violencia</a:t>
            </a:r>
            <a:r>
              <a:rPr lang="es-ES" sz="1400" spc="-35" dirty="0">
                <a:latin typeface="Calibri"/>
                <a:cs typeface="Calibri"/>
              </a:rPr>
              <a:t> </a:t>
            </a:r>
            <a:r>
              <a:rPr lang="es-ES" sz="1400" spc="-25" dirty="0">
                <a:latin typeface="Calibri"/>
                <a:cs typeface="Calibri"/>
              </a:rPr>
              <a:t>0».</a:t>
            </a:r>
            <a:endParaRPr lang="es-ES" sz="1400" dirty="0">
              <a:latin typeface="Calibri"/>
              <a:cs typeface="Calibri"/>
            </a:endParaRPr>
          </a:p>
          <a:p>
            <a:pPr marL="12700" marR="264160" indent="92075">
              <a:lnSpc>
                <a:spcPct val="100000"/>
              </a:lnSpc>
              <a:buChar char="-"/>
              <a:tabLst>
                <a:tab pos="104775" algn="l"/>
              </a:tabLst>
            </a:pPr>
            <a:r>
              <a:rPr sz="1400" b="1" spc="-10" dirty="0">
                <a:latin typeface="Calibri"/>
                <a:cs typeface="Calibri"/>
              </a:rPr>
              <a:t>Encuentros</a:t>
            </a:r>
            <a:r>
              <a:rPr sz="1400" b="1" spc="-2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literarios</a:t>
            </a:r>
            <a:r>
              <a:rPr sz="1400" b="1" spc="-2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con</a:t>
            </a:r>
            <a:r>
              <a:rPr sz="1400" b="1" spc="2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escritores</a:t>
            </a:r>
            <a:r>
              <a:rPr sz="1400" spc="-10" dirty="0">
                <a:latin typeface="Calibri"/>
                <a:cs typeface="Calibri"/>
              </a:rPr>
              <a:t>.</a:t>
            </a:r>
            <a:endParaRPr sz="1400" dirty="0">
              <a:latin typeface="Calibri"/>
              <a:cs typeface="Calibri"/>
            </a:endParaRPr>
          </a:p>
          <a:p>
            <a:pPr marL="144145" indent="-131445">
              <a:lnSpc>
                <a:spcPct val="100000"/>
              </a:lnSpc>
              <a:buChar char="-"/>
              <a:tabLst>
                <a:tab pos="144145" algn="l"/>
              </a:tabLst>
            </a:pPr>
            <a:r>
              <a:rPr sz="1400" spc="-10" dirty="0">
                <a:latin typeface="Calibri"/>
                <a:cs typeface="Calibri"/>
              </a:rPr>
              <a:t>Programa </a:t>
            </a:r>
            <a:r>
              <a:rPr sz="1400" b="1" dirty="0">
                <a:latin typeface="Calibri"/>
                <a:cs typeface="Calibri"/>
              </a:rPr>
              <a:t>Aula</a:t>
            </a:r>
            <a:r>
              <a:rPr sz="1400" b="1" spc="-1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Empresa</a:t>
            </a:r>
            <a:r>
              <a:rPr sz="1400" b="1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y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Plan de</a:t>
            </a:r>
            <a:r>
              <a:rPr sz="1400" b="1" spc="-1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Modernización</a:t>
            </a:r>
            <a:r>
              <a:rPr sz="1400" b="1" spc="-5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de</a:t>
            </a:r>
            <a:r>
              <a:rPr sz="1400" b="1" spc="-1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la</a:t>
            </a:r>
            <a:r>
              <a:rPr sz="1400" b="1" spc="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FP</a:t>
            </a:r>
            <a:r>
              <a:rPr sz="1400" b="1" spc="-1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(MRR).</a:t>
            </a:r>
            <a:endParaRPr sz="1400" dirty="0">
              <a:latin typeface="Calibri"/>
              <a:cs typeface="Calibri"/>
            </a:endParaRPr>
          </a:p>
          <a:p>
            <a:pPr marL="12700" marR="5080" indent="130810">
              <a:lnSpc>
                <a:spcPct val="100000"/>
              </a:lnSpc>
              <a:buChar char="-"/>
              <a:tabLst>
                <a:tab pos="143510" algn="l"/>
              </a:tabLst>
            </a:pPr>
            <a:r>
              <a:rPr sz="1400" dirty="0">
                <a:latin typeface="Calibri"/>
                <a:cs typeface="Calibri"/>
              </a:rPr>
              <a:t>Desarrollo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experiencias</a:t>
            </a:r>
            <a:r>
              <a:rPr sz="1400" b="1" spc="-5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de</a:t>
            </a:r>
            <a:r>
              <a:rPr sz="1400" b="1" spc="-4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calidad</a:t>
            </a:r>
            <a:r>
              <a:rPr sz="1400" dirty="0">
                <a:latin typeface="Calibri"/>
                <a:cs typeface="Calibri"/>
              </a:rPr>
              <a:t>,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con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carácter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anual.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En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el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presente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curso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escolar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el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eje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vertebrador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es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la </a:t>
            </a:r>
            <a:r>
              <a:rPr sz="1400" dirty="0">
                <a:latin typeface="Calibri"/>
                <a:cs typeface="Calibri"/>
              </a:rPr>
              <a:t>creación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lang="es-ES" sz="1400" b="1" spc="-10" dirty="0">
                <a:latin typeface="Calibri"/>
                <a:cs typeface="Calibri"/>
              </a:rPr>
              <a:t>rutas pedagógico-culturales </a:t>
            </a:r>
            <a:r>
              <a:rPr lang="es-ES" sz="1400" spc="-10" dirty="0">
                <a:latin typeface="Calibri"/>
                <a:cs typeface="Calibri"/>
              </a:rPr>
              <a:t>por la ciudad de Zamora</a:t>
            </a:r>
            <a:r>
              <a:rPr sz="1400" spc="-10" dirty="0">
                <a:latin typeface="Calibri"/>
                <a:cs typeface="Calibri"/>
              </a:rPr>
              <a:t>.</a:t>
            </a:r>
            <a:endParaRPr lang="es-ES" sz="1400" spc="-10" dirty="0">
              <a:latin typeface="Calibri"/>
              <a:cs typeface="Calibri"/>
            </a:endParaRPr>
          </a:p>
          <a:p>
            <a:pPr marL="12700" marR="5080" indent="130810">
              <a:lnSpc>
                <a:spcPct val="100000"/>
              </a:lnSpc>
              <a:buChar char="-"/>
              <a:tabLst>
                <a:tab pos="143510" algn="l"/>
              </a:tabLst>
            </a:pPr>
            <a:r>
              <a:rPr lang="es-ES" sz="1400" spc="-10" dirty="0">
                <a:latin typeface="Calibri"/>
                <a:cs typeface="Calibri"/>
              </a:rPr>
              <a:t>Participación en el programa de </a:t>
            </a:r>
            <a:r>
              <a:rPr lang="es-ES" sz="1400" b="1" spc="-10" dirty="0">
                <a:latin typeface="Calibri"/>
                <a:cs typeface="Calibri"/>
              </a:rPr>
              <a:t>Corresponsales Juveniles</a:t>
            </a:r>
            <a:r>
              <a:rPr lang="es-ES" sz="1400" spc="-10" dirty="0">
                <a:latin typeface="Calibri"/>
                <a:cs typeface="Calibri"/>
              </a:rPr>
              <a:t>.</a:t>
            </a:r>
          </a:p>
          <a:p>
            <a:pPr marL="12700" marR="5080" indent="130810">
              <a:lnSpc>
                <a:spcPct val="100000"/>
              </a:lnSpc>
              <a:buChar char="-"/>
              <a:tabLst>
                <a:tab pos="143510" algn="l"/>
              </a:tabLst>
            </a:pPr>
            <a:r>
              <a:rPr lang="es-ES" sz="1400" spc="-10" dirty="0">
                <a:latin typeface="Calibri"/>
                <a:cs typeface="Calibri"/>
              </a:rPr>
              <a:t>Programa </a:t>
            </a:r>
            <a:r>
              <a:rPr lang="es-ES" sz="1400" b="1" spc="-10" dirty="0">
                <a:latin typeface="Calibri"/>
                <a:cs typeface="Calibri"/>
              </a:rPr>
              <a:t>Sintoniza</a:t>
            </a:r>
            <a:r>
              <a:rPr lang="es-ES" sz="1400" spc="-10" dirty="0">
                <a:latin typeface="Calibri"/>
                <a:cs typeface="Calibri"/>
              </a:rPr>
              <a:t> (radio escolar).</a:t>
            </a:r>
          </a:p>
          <a:p>
            <a:pPr marL="12700" marR="5080" indent="130810">
              <a:lnSpc>
                <a:spcPct val="100000"/>
              </a:lnSpc>
              <a:buChar char="-"/>
              <a:tabLst>
                <a:tab pos="143510" algn="l"/>
              </a:tabLst>
            </a:pPr>
            <a:r>
              <a:rPr lang="es-ES" sz="1400" b="1" spc="-10" dirty="0">
                <a:latin typeface="Calibri"/>
                <a:cs typeface="Calibri"/>
              </a:rPr>
              <a:t>Centro de referencia de Capacitación Digital</a:t>
            </a:r>
            <a:r>
              <a:rPr lang="es-ES" sz="1400" spc="-10" dirty="0">
                <a:latin typeface="Calibri"/>
                <a:cs typeface="Calibri"/>
              </a:rPr>
              <a:t>. Se imparten cursos de competencia digital para ciudadanos.</a:t>
            </a:r>
          </a:p>
          <a:p>
            <a:pPr marL="12700" marR="5080" indent="130810">
              <a:lnSpc>
                <a:spcPct val="100000"/>
              </a:lnSpc>
              <a:buChar char="-"/>
              <a:tabLst>
                <a:tab pos="143510" algn="l"/>
              </a:tabLst>
            </a:pPr>
            <a:endParaRPr sz="1400" dirty="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4604003" y="1525524"/>
            <a:ext cx="1382395" cy="1399540"/>
            <a:chOff x="4604003" y="1525524"/>
            <a:chExt cx="1382395" cy="139954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04003" y="1525524"/>
              <a:ext cx="1382268" cy="1399031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49723" y="1571244"/>
              <a:ext cx="1240536" cy="125730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4639817" y="1561338"/>
              <a:ext cx="1260475" cy="1277620"/>
            </a:xfrm>
            <a:custGeom>
              <a:avLst/>
              <a:gdLst/>
              <a:ahLst/>
              <a:cxnLst/>
              <a:rect l="l" t="t" r="r" b="b"/>
              <a:pathLst>
                <a:path w="1260475" h="1277620">
                  <a:moveTo>
                    <a:pt x="0" y="1277112"/>
                  </a:moveTo>
                  <a:lnTo>
                    <a:pt x="1260348" y="1277112"/>
                  </a:lnTo>
                  <a:lnTo>
                    <a:pt x="1260348" y="0"/>
                  </a:lnTo>
                  <a:lnTo>
                    <a:pt x="0" y="0"/>
                  </a:lnTo>
                  <a:lnTo>
                    <a:pt x="0" y="1277112"/>
                  </a:lnTo>
                  <a:close/>
                </a:path>
              </a:pathLst>
            </a:custGeom>
            <a:ln w="19812">
              <a:solidFill>
                <a:srgbClr val="0E6E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6" name="object 1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14884" y="6251447"/>
            <a:ext cx="2427731" cy="402336"/>
          </a:xfrm>
          <a:prstGeom prst="rect">
            <a:avLst/>
          </a:prstGeom>
        </p:spPr>
      </p:pic>
      <p:sp>
        <p:nvSpPr>
          <p:cNvPr id="17" name="object 17"/>
          <p:cNvSpPr/>
          <p:nvPr/>
        </p:nvSpPr>
        <p:spPr>
          <a:xfrm>
            <a:off x="641604" y="3357371"/>
            <a:ext cx="1905" cy="2571750"/>
          </a:xfrm>
          <a:custGeom>
            <a:avLst/>
            <a:gdLst/>
            <a:ahLst/>
            <a:cxnLst/>
            <a:rect l="l" t="t" r="r" b="b"/>
            <a:pathLst>
              <a:path w="1904" h="2571750">
                <a:moveTo>
                  <a:pt x="0" y="2571750"/>
                </a:moveTo>
                <a:lnTo>
                  <a:pt x="1587" y="0"/>
                </a:lnTo>
              </a:path>
            </a:pathLst>
          </a:custGeom>
          <a:ln w="9144">
            <a:solidFill>
              <a:srgbClr val="0156A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A577F811-1656-4680-BB9B-26AA9B5494B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4" t="7114" r="3440" b="6165"/>
          <a:stretch/>
        </p:blipFill>
        <p:spPr>
          <a:xfrm>
            <a:off x="5996177" y="719930"/>
            <a:ext cx="1568445" cy="966357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43D68D54-DCAB-4605-ACDD-13BA91521B4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5933" y="191964"/>
            <a:ext cx="1159866" cy="1644218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C68D0067-D652-4E4D-BD3D-57F08576758C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b="50000"/>
          <a:stretch/>
        </p:blipFill>
        <p:spPr>
          <a:xfrm>
            <a:off x="6324600" y="1822865"/>
            <a:ext cx="1142238" cy="1142238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0763" y="1616202"/>
            <a:ext cx="8602472" cy="124328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143000" marR="5080" indent="-483234">
              <a:lnSpc>
                <a:spcPct val="100000"/>
              </a:lnSpc>
              <a:spcBef>
                <a:spcPts val="95"/>
              </a:spcBef>
            </a:pPr>
            <a:r>
              <a:rPr lang="es-ES" sz="4000" spc="-10" dirty="0"/>
              <a:t>PROMOCIÓN DE UNA</a:t>
            </a:r>
            <a:r>
              <a:rPr sz="4000" spc="-130" dirty="0"/>
              <a:t> </a:t>
            </a:r>
            <a:br>
              <a:rPr lang="es-ES" sz="4000" spc="-25" dirty="0"/>
            </a:br>
            <a:r>
              <a:rPr lang="es-ES" sz="4000" spc="-25" dirty="0"/>
              <a:t>EDUCACIÓN TRANSFORMADORA</a:t>
            </a:r>
            <a:endParaRPr sz="4000" dirty="0"/>
          </a:p>
        </p:txBody>
      </p:sp>
      <p:sp>
        <p:nvSpPr>
          <p:cNvPr id="3" name="object 3"/>
          <p:cNvSpPr txBox="1"/>
          <p:nvPr/>
        </p:nvSpPr>
        <p:spPr>
          <a:xfrm>
            <a:off x="489915" y="3450716"/>
            <a:ext cx="8187690" cy="20178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23495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Calibri"/>
                <a:cs typeface="Calibri"/>
              </a:rPr>
              <a:t>-</a:t>
            </a:r>
            <a:r>
              <a:rPr lang="es-ES" sz="1600" dirty="0">
                <a:latin typeface="Calibri"/>
                <a:cs typeface="Calibri"/>
              </a:rPr>
              <a:t> Trabajamos las prioridades y estrategias transversales de la comunidad de </a:t>
            </a:r>
            <a:r>
              <a:rPr lang="es-ES" sz="1600" dirty="0" err="1">
                <a:latin typeface="Calibri"/>
                <a:cs typeface="Calibri"/>
              </a:rPr>
              <a:t>CyL</a:t>
            </a:r>
            <a:r>
              <a:rPr lang="es-ES" sz="1600" dirty="0">
                <a:latin typeface="Calibri"/>
                <a:cs typeface="Calibri"/>
              </a:rPr>
              <a:t> en materia de desarrollo, a través de 3 enfoques:</a:t>
            </a:r>
          </a:p>
          <a:p>
            <a:pPr marL="355600" marR="23495" indent="-342900">
              <a:lnSpc>
                <a:spcPct val="100000"/>
              </a:lnSpc>
              <a:spcBef>
                <a:spcPts val="95"/>
              </a:spcBef>
              <a:buAutoNum type="alphaLcParenR"/>
            </a:pPr>
            <a:r>
              <a:rPr lang="es-ES" sz="1600" dirty="0">
                <a:latin typeface="Calibri"/>
                <a:cs typeface="Calibri"/>
              </a:rPr>
              <a:t>Enfoque medioambiental</a:t>
            </a:r>
          </a:p>
          <a:p>
            <a:pPr marL="355600" marR="23495" indent="-342900">
              <a:lnSpc>
                <a:spcPct val="100000"/>
              </a:lnSpc>
              <a:spcBef>
                <a:spcPts val="95"/>
              </a:spcBef>
              <a:buAutoNum type="alphaLcParenR"/>
            </a:pPr>
            <a:r>
              <a:rPr lang="es-ES" sz="1600" dirty="0">
                <a:latin typeface="Calibri"/>
                <a:cs typeface="Calibri"/>
              </a:rPr>
              <a:t>Enfoque de defensa de los DDHH y lucha contra la pobreza</a:t>
            </a:r>
          </a:p>
          <a:p>
            <a:pPr marL="355600" marR="23495" indent="-342900">
              <a:lnSpc>
                <a:spcPct val="100000"/>
              </a:lnSpc>
              <a:spcBef>
                <a:spcPts val="95"/>
              </a:spcBef>
              <a:buAutoNum type="alphaLcParenR"/>
            </a:pPr>
            <a:r>
              <a:rPr lang="es-ES" sz="1600" dirty="0">
                <a:latin typeface="Calibri"/>
                <a:cs typeface="Calibri"/>
              </a:rPr>
              <a:t>Enfoque de inclusión, igualdad y diversidad cultural.</a:t>
            </a:r>
            <a:endParaRPr sz="16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920"/>
              </a:spcBef>
            </a:pPr>
            <a:r>
              <a:rPr sz="1600" dirty="0">
                <a:latin typeface="Calibri"/>
                <a:cs typeface="Calibri"/>
              </a:rPr>
              <a:t>-</a:t>
            </a:r>
            <a:r>
              <a:rPr lang="es-ES" sz="1600" dirty="0">
                <a:latin typeface="Calibri"/>
                <a:cs typeface="Calibri"/>
              </a:rPr>
              <a:t> Participamos en la </a:t>
            </a:r>
            <a:r>
              <a:rPr lang="es-ES" sz="1600" b="1" dirty="0">
                <a:latin typeface="Calibri"/>
                <a:cs typeface="Calibri"/>
              </a:rPr>
              <a:t>Jornada de Intercambio de experiencias del alumnado</a:t>
            </a:r>
            <a:r>
              <a:rPr lang="es-ES" sz="1600" dirty="0">
                <a:latin typeface="Calibri"/>
                <a:cs typeface="Calibri"/>
              </a:rPr>
              <a:t>: educación transformadora para la ciudadanía global, así como en el </a:t>
            </a:r>
            <a:r>
              <a:rPr lang="es-ES" sz="1600" b="1" dirty="0">
                <a:latin typeface="Calibri"/>
                <a:cs typeface="Calibri"/>
              </a:rPr>
              <a:t>Encuentro de docentes por el Desarrollo</a:t>
            </a:r>
            <a:r>
              <a:rPr lang="es-ES" sz="1600" dirty="0">
                <a:latin typeface="Calibri"/>
                <a:cs typeface="Calibri"/>
              </a:rPr>
              <a:t>.</a:t>
            </a:r>
            <a:endParaRPr sz="1600" dirty="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4884" y="6251447"/>
            <a:ext cx="2427731" cy="402336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C727F173-98B0-48EE-8E9B-ACED49474F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3200" y="148008"/>
            <a:ext cx="1676400" cy="12573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64642" y="1644218"/>
            <a:ext cx="4218940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0" marR="5080" indent="-114300">
              <a:lnSpc>
                <a:spcPct val="100000"/>
              </a:lnSpc>
              <a:spcBef>
                <a:spcPts val="95"/>
              </a:spcBef>
            </a:pPr>
            <a:r>
              <a:rPr sz="4000" spc="-25" dirty="0"/>
              <a:t>RECONOCIMIENTOS </a:t>
            </a:r>
            <a:r>
              <a:rPr sz="4000" dirty="0"/>
              <a:t>Y </a:t>
            </a:r>
            <a:r>
              <a:rPr sz="4000" spc="-10" dirty="0"/>
              <a:t>DISTINCIONES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408141" y="3252014"/>
            <a:ext cx="8380095" cy="238206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50" indent="-107950">
              <a:lnSpc>
                <a:spcPct val="100000"/>
              </a:lnSpc>
              <a:spcBef>
                <a:spcPts val="95"/>
              </a:spcBef>
              <a:buChar char="-"/>
              <a:tabLst>
                <a:tab pos="120650" algn="l"/>
              </a:tabLst>
            </a:pPr>
            <a:r>
              <a:rPr sz="1400" dirty="0" err="1">
                <a:latin typeface="Calibri"/>
                <a:cs typeface="Calibri"/>
              </a:rPr>
              <a:t>Nacionales</a:t>
            </a:r>
            <a:r>
              <a:rPr sz="1400" dirty="0">
                <a:latin typeface="Calibri"/>
                <a:cs typeface="Calibri"/>
              </a:rPr>
              <a:t>:</a:t>
            </a:r>
            <a:r>
              <a:rPr lang="es-ES" sz="1400" dirty="0">
                <a:latin typeface="Calibri"/>
                <a:cs typeface="Calibri"/>
              </a:rPr>
              <a:t> </a:t>
            </a:r>
            <a:r>
              <a:rPr lang="es-ES" sz="1400" b="1" dirty="0">
                <a:latin typeface="Calibri"/>
                <a:cs typeface="Calibri"/>
              </a:rPr>
              <a:t>Premio de Educación para el Desarrollo “Vicente Ferrer” </a:t>
            </a:r>
            <a:r>
              <a:rPr lang="es-ES" sz="1400" dirty="0">
                <a:latin typeface="Calibri"/>
                <a:cs typeface="Calibri"/>
              </a:rPr>
              <a:t>(2023),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Sello</a:t>
            </a:r>
            <a:r>
              <a:rPr sz="1400" b="1" spc="-4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CCB</a:t>
            </a:r>
            <a:r>
              <a:rPr sz="1400" b="1" spc="-1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Bibliotecas</a:t>
            </a:r>
            <a:r>
              <a:rPr sz="1400" b="1" spc="-45" dirty="0">
                <a:latin typeface="Calibri"/>
                <a:cs typeface="Calibri"/>
              </a:rPr>
              <a:t> </a:t>
            </a:r>
            <a:r>
              <a:rPr sz="1400" b="1" dirty="0" err="1">
                <a:latin typeface="Calibri"/>
                <a:cs typeface="Calibri"/>
              </a:rPr>
              <a:t>Escolares</a:t>
            </a:r>
            <a:r>
              <a:rPr sz="1400" b="1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(</a:t>
            </a:r>
            <a:r>
              <a:rPr lang="es-ES" sz="1400" dirty="0">
                <a:latin typeface="Calibri"/>
                <a:cs typeface="Calibri"/>
              </a:rPr>
              <a:t>2024 y </a:t>
            </a:r>
            <a:r>
              <a:rPr sz="1400" dirty="0">
                <a:latin typeface="Calibri"/>
                <a:cs typeface="Calibri"/>
              </a:rPr>
              <a:t>2017), </a:t>
            </a:r>
            <a:r>
              <a:rPr sz="1400" b="1" dirty="0">
                <a:latin typeface="Calibri"/>
                <a:cs typeface="Calibri"/>
              </a:rPr>
              <a:t>sello</a:t>
            </a:r>
            <a:r>
              <a:rPr sz="1400" b="1" spc="-4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de</a:t>
            </a:r>
            <a:r>
              <a:rPr sz="1400" b="1" spc="-4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calidad</a:t>
            </a:r>
            <a:r>
              <a:rPr sz="1400" b="1" spc="-3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e-Twinning</a:t>
            </a:r>
            <a:r>
              <a:rPr sz="1400" b="1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(2021)</a:t>
            </a:r>
            <a:r>
              <a:rPr lang="es-ES" sz="1400" spc="-10" dirty="0">
                <a:latin typeface="Calibri"/>
                <a:cs typeface="Calibri"/>
              </a:rPr>
              <a:t>.</a:t>
            </a:r>
            <a:endParaRPr sz="1400" dirty="0">
              <a:latin typeface="Calibri"/>
              <a:cs typeface="Calibri"/>
            </a:endParaRPr>
          </a:p>
          <a:p>
            <a:pPr marL="12700" marR="40005" indent="107950">
              <a:lnSpc>
                <a:spcPct val="100000"/>
              </a:lnSpc>
              <a:buChar char="-"/>
              <a:tabLst>
                <a:tab pos="120650" algn="l"/>
              </a:tabLst>
            </a:pPr>
            <a:r>
              <a:rPr sz="1400" spc="-10" dirty="0">
                <a:latin typeface="Calibri"/>
                <a:cs typeface="Calibri"/>
              </a:rPr>
              <a:t>Autonómicos: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lang="es-ES" sz="1400" b="1" spc="-35" dirty="0">
                <a:latin typeface="Calibri"/>
                <a:cs typeface="Calibri"/>
              </a:rPr>
              <a:t>premio-subvención de Educación para el Desarrollo y la Ciudadanía Global </a:t>
            </a:r>
            <a:r>
              <a:rPr lang="es-ES" sz="1400" spc="-35" dirty="0">
                <a:latin typeface="Calibri"/>
                <a:cs typeface="Calibri"/>
              </a:rPr>
              <a:t>en centros escolares de Castilla y León (2023), primer premio </a:t>
            </a:r>
            <a:r>
              <a:rPr lang="es-ES" sz="1400" b="1" spc="-35" dirty="0">
                <a:latin typeface="Calibri"/>
                <a:cs typeface="Calibri"/>
              </a:rPr>
              <a:t>Investigación Química “Vicente Garrido Capa” </a:t>
            </a:r>
            <a:r>
              <a:rPr lang="es-ES" sz="1400" spc="-35" dirty="0">
                <a:latin typeface="Calibri"/>
                <a:cs typeface="Calibri"/>
              </a:rPr>
              <a:t>(2023), </a:t>
            </a:r>
            <a:r>
              <a:rPr sz="1400" b="1" dirty="0" err="1">
                <a:latin typeface="Calibri"/>
                <a:cs typeface="Calibri"/>
              </a:rPr>
              <a:t>centro</a:t>
            </a:r>
            <a:r>
              <a:rPr sz="1400" b="1" spc="-2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excelencia</a:t>
            </a:r>
            <a:r>
              <a:rPr sz="1400" b="1" spc="-5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de</a:t>
            </a:r>
            <a:r>
              <a:rPr sz="1400" b="1" spc="-4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Formación</a:t>
            </a:r>
            <a:r>
              <a:rPr sz="1400" b="1" spc="-30" dirty="0">
                <a:latin typeface="Calibri"/>
                <a:cs typeface="Calibri"/>
              </a:rPr>
              <a:t> </a:t>
            </a:r>
            <a:r>
              <a:rPr sz="1400" b="1" dirty="0" err="1">
                <a:latin typeface="Calibri"/>
                <a:cs typeface="Calibri"/>
              </a:rPr>
              <a:t>Profesional</a:t>
            </a:r>
            <a:r>
              <a:rPr sz="1400" b="1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(</a:t>
            </a:r>
            <a:r>
              <a:rPr lang="es-ES" sz="1400" dirty="0">
                <a:latin typeface="Calibri"/>
                <a:cs typeface="Calibri"/>
              </a:rPr>
              <a:t>desde </a:t>
            </a:r>
            <a:r>
              <a:rPr sz="1400" dirty="0">
                <a:latin typeface="Calibri"/>
                <a:cs typeface="Calibri"/>
              </a:rPr>
              <a:t>2019),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premio</a:t>
            </a:r>
            <a:r>
              <a:rPr sz="1400" b="1" spc="-3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a</a:t>
            </a:r>
            <a:r>
              <a:rPr sz="1400" b="1" spc="-5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las</a:t>
            </a:r>
            <a:r>
              <a:rPr sz="1400" b="1" spc="-5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Mejores experiencias</a:t>
            </a:r>
            <a:r>
              <a:rPr sz="1400" b="1" spc="-1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didácticas</a:t>
            </a:r>
            <a:r>
              <a:rPr sz="1400" b="1" spc="-3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sobre</a:t>
            </a:r>
            <a:r>
              <a:rPr sz="1400" b="1" spc="-2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la</a:t>
            </a:r>
            <a:r>
              <a:rPr sz="1400" b="1" spc="-2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obra</a:t>
            </a:r>
            <a:r>
              <a:rPr sz="1400" b="1" spc="-1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de</a:t>
            </a:r>
            <a:r>
              <a:rPr sz="1400" b="1" spc="-2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Miguel</a:t>
            </a:r>
            <a:r>
              <a:rPr sz="1400" b="1" spc="-3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Delibes</a:t>
            </a:r>
            <a:r>
              <a:rPr sz="1400" b="1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(2021),</a:t>
            </a:r>
            <a:r>
              <a:rPr sz="1400" spc="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Reconocimiento institucional</a:t>
            </a:r>
            <a:r>
              <a:rPr sz="1400" spc="-70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de </a:t>
            </a:r>
            <a:r>
              <a:rPr sz="1400" dirty="0">
                <a:latin typeface="Calibri"/>
                <a:cs typeface="Calibri"/>
              </a:rPr>
              <a:t>nuestras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experiencias</a:t>
            </a:r>
            <a:r>
              <a:rPr sz="1400" b="1" spc="-5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de</a:t>
            </a:r>
            <a:r>
              <a:rPr sz="1400" b="1" spc="-5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calidad</a:t>
            </a:r>
            <a:r>
              <a:rPr sz="1400" b="1" spc="-60" dirty="0">
                <a:latin typeface="Calibri"/>
                <a:cs typeface="Calibri"/>
              </a:rPr>
              <a:t> </a:t>
            </a:r>
            <a:r>
              <a:rPr sz="1400" b="1" spc="-10" dirty="0" err="1">
                <a:latin typeface="Calibri"/>
                <a:cs typeface="Calibri"/>
              </a:rPr>
              <a:t>durante</a:t>
            </a:r>
            <a:r>
              <a:rPr sz="1400" b="1" spc="-15" dirty="0">
                <a:latin typeface="Calibri"/>
                <a:cs typeface="Calibri"/>
              </a:rPr>
              <a:t> </a:t>
            </a:r>
            <a:r>
              <a:rPr lang="es-ES" sz="1400" b="1" spc="-15" dirty="0">
                <a:latin typeface="Calibri"/>
                <a:cs typeface="Calibri"/>
              </a:rPr>
              <a:t>siete</a:t>
            </a:r>
            <a:r>
              <a:rPr sz="1400" b="1" spc="-40" dirty="0">
                <a:latin typeface="Calibri"/>
                <a:cs typeface="Calibri"/>
              </a:rPr>
              <a:t> </a:t>
            </a:r>
            <a:r>
              <a:rPr sz="1400" b="1" dirty="0" err="1">
                <a:latin typeface="Calibri"/>
                <a:cs typeface="Calibri"/>
              </a:rPr>
              <a:t>años</a:t>
            </a:r>
            <a:r>
              <a:rPr lang="es-ES" sz="1400" dirty="0">
                <a:latin typeface="Calibri"/>
                <a:cs typeface="Calibri"/>
              </a:rPr>
              <a:t>, p</a:t>
            </a:r>
            <a:r>
              <a:rPr sz="1400" dirty="0">
                <a:latin typeface="Calibri"/>
                <a:cs typeface="Calibri"/>
              </a:rPr>
              <a:t>rimer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y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segundo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premio</a:t>
            </a:r>
            <a:r>
              <a:rPr sz="1400" spc="-5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concurso</a:t>
            </a:r>
            <a:r>
              <a:rPr sz="1400" b="1" spc="-1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112</a:t>
            </a:r>
            <a:r>
              <a:rPr sz="1400" b="1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(2019), </a:t>
            </a:r>
            <a:r>
              <a:rPr sz="1400" dirty="0">
                <a:latin typeface="Calibri"/>
                <a:cs typeface="Calibri"/>
              </a:rPr>
              <a:t>segundo</a:t>
            </a:r>
            <a:r>
              <a:rPr sz="1400" spc="-7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premio</a:t>
            </a:r>
            <a:r>
              <a:rPr sz="1400" spc="-5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concurso</a:t>
            </a:r>
            <a:r>
              <a:rPr sz="1400" b="1" spc="-4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112</a:t>
            </a:r>
            <a:r>
              <a:rPr sz="1400" b="1" spc="-6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(2022).</a:t>
            </a:r>
            <a:endParaRPr sz="1400" dirty="0">
              <a:latin typeface="Calibri"/>
              <a:cs typeface="Calibri"/>
            </a:endParaRPr>
          </a:p>
          <a:p>
            <a:pPr marL="120650" indent="-107950">
              <a:lnSpc>
                <a:spcPct val="100000"/>
              </a:lnSpc>
              <a:buChar char="-"/>
              <a:tabLst>
                <a:tab pos="120650" algn="l"/>
              </a:tabLst>
            </a:pPr>
            <a:r>
              <a:rPr sz="1400" spc="-10" dirty="0">
                <a:latin typeface="Calibri"/>
                <a:cs typeface="Calibri"/>
              </a:rPr>
              <a:t>Provinciales: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primer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premio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Fase</a:t>
            </a:r>
            <a:r>
              <a:rPr sz="1400" b="1" spc="-3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Provincial</a:t>
            </a:r>
            <a:r>
              <a:rPr sz="1400" b="1" spc="-4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de</a:t>
            </a:r>
            <a:r>
              <a:rPr sz="1400" b="1" spc="-3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la</a:t>
            </a:r>
            <a:r>
              <a:rPr sz="1400" b="1" spc="-4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Liga</a:t>
            </a:r>
            <a:r>
              <a:rPr sz="1400" b="1" spc="-4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Debate</a:t>
            </a:r>
            <a:r>
              <a:rPr sz="1400" b="1" spc="-4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en</a:t>
            </a:r>
            <a:r>
              <a:rPr sz="1400" b="1" spc="-3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la</a:t>
            </a:r>
            <a:r>
              <a:rPr sz="1400" b="1" spc="-4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ESO</a:t>
            </a:r>
            <a:r>
              <a:rPr sz="1400" b="1" spc="-6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(</a:t>
            </a:r>
            <a:r>
              <a:rPr lang="es-ES" sz="1400" dirty="0">
                <a:latin typeface="Calibri"/>
                <a:cs typeface="Calibri"/>
              </a:rPr>
              <a:t>2023 y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202</a:t>
            </a:r>
            <a:r>
              <a:rPr lang="es-ES" sz="1400" dirty="0">
                <a:latin typeface="Calibri"/>
                <a:cs typeface="Calibri"/>
              </a:rPr>
              <a:t>2</a:t>
            </a:r>
            <a:r>
              <a:rPr sz="1400" dirty="0">
                <a:latin typeface="Calibri"/>
                <a:cs typeface="Calibri"/>
              </a:rPr>
              <a:t>),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primer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 err="1">
                <a:latin typeface="Calibri"/>
                <a:cs typeface="Calibri"/>
              </a:rPr>
              <a:t>premio</a:t>
            </a:r>
            <a:r>
              <a:rPr lang="es-ES" sz="1400" spc="-1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Carta</a:t>
            </a:r>
            <a:r>
              <a:rPr sz="1400" b="1" spc="-2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a</a:t>
            </a:r>
            <a:r>
              <a:rPr sz="1400" b="1" spc="-2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un</a:t>
            </a:r>
            <a:r>
              <a:rPr sz="1400" b="1" spc="-20" dirty="0">
                <a:latin typeface="Calibri"/>
                <a:cs typeface="Calibri"/>
              </a:rPr>
              <a:t> </a:t>
            </a:r>
            <a:r>
              <a:rPr sz="1400" b="1" dirty="0" err="1">
                <a:latin typeface="Calibri"/>
                <a:cs typeface="Calibri"/>
              </a:rPr>
              <a:t>militar</a:t>
            </a:r>
            <a:r>
              <a:rPr sz="1400" b="1" spc="-4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(</a:t>
            </a:r>
            <a:r>
              <a:rPr lang="es-ES" sz="1400" spc="-10" dirty="0">
                <a:latin typeface="Calibri"/>
                <a:cs typeface="Calibri"/>
              </a:rPr>
              <a:t>2022 y </a:t>
            </a:r>
            <a:r>
              <a:rPr sz="1400" spc="-10" dirty="0">
                <a:latin typeface="Calibri"/>
                <a:cs typeface="Calibri"/>
              </a:rPr>
              <a:t>2020)</a:t>
            </a:r>
            <a:r>
              <a:rPr lang="es-ES" sz="1400" spc="-10" dirty="0">
                <a:latin typeface="Calibri"/>
                <a:cs typeface="Calibri"/>
              </a:rPr>
              <a:t>, Premio en la X Semana de la Física (2024)</a:t>
            </a:r>
            <a:endParaRPr sz="1400" dirty="0">
              <a:latin typeface="Calibri"/>
              <a:cs typeface="Calibri"/>
            </a:endParaRPr>
          </a:p>
          <a:p>
            <a:pPr marL="120650" indent="-107950">
              <a:lnSpc>
                <a:spcPct val="100000"/>
              </a:lnSpc>
              <a:spcBef>
                <a:spcPts val="5"/>
              </a:spcBef>
              <a:buChar char="-"/>
              <a:tabLst>
                <a:tab pos="120650" algn="l"/>
              </a:tabLst>
            </a:pPr>
            <a:r>
              <a:rPr sz="1400" spc="-10" dirty="0">
                <a:latin typeface="Calibri"/>
                <a:cs typeface="Calibri"/>
              </a:rPr>
              <a:t>Reconocimiento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Universidad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Salamanca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por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labor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docente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en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formación</a:t>
            </a:r>
            <a:r>
              <a:rPr sz="1400" b="1" spc="-1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de</a:t>
            </a:r>
            <a:r>
              <a:rPr sz="1400" b="1" spc="-2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los</a:t>
            </a:r>
            <a:r>
              <a:rPr sz="1400" b="1" spc="-4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mejores</a:t>
            </a:r>
            <a:endParaRPr sz="14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400" b="1" dirty="0">
                <a:latin typeface="Calibri"/>
                <a:cs typeface="Calibri"/>
              </a:rPr>
              <a:t>alumnos</a:t>
            </a:r>
            <a:r>
              <a:rPr sz="1400" b="1" spc="-4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de</a:t>
            </a:r>
            <a:r>
              <a:rPr sz="1400" b="1" spc="-4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Acceso</a:t>
            </a:r>
            <a:r>
              <a:rPr sz="1400" b="1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durante</a:t>
            </a:r>
            <a:r>
              <a:rPr sz="1400" spc="-5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varios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cursos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académicos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(último</a:t>
            </a:r>
            <a:r>
              <a:rPr sz="1400" spc="-5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reconocimiento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 err="1">
                <a:latin typeface="Calibri"/>
                <a:cs typeface="Calibri"/>
              </a:rPr>
              <a:t>curso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202</a:t>
            </a:r>
            <a:r>
              <a:rPr lang="es-ES" sz="1400" spc="-20" dirty="0">
                <a:latin typeface="Calibri"/>
                <a:cs typeface="Calibri"/>
              </a:rPr>
              <a:t>3</a:t>
            </a:r>
            <a:r>
              <a:rPr sz="1400" spc="-20" dirty="0">
                <a:latin typeface="Calibri"/>
                <a:cs typeface="Calibri"/>
              </a:rPr>
              <a:t>-</a:t>
            </a:r>
            <a:r>
              <a:rPr sz="1400" spc="-25" dirty="0">
                <a:latin typeface="Calibri"/>
                <a:cs typeface="Calibri"/>
              </a:rPr>
              <a:t>2</a:t>
            </a:r>
            <a:r>
              <a:rPr lang="es-ES" sz="1400" spc="-25" dirty="0">
                <a:latin typeface="Calibri"/>
                <a:cs typeface="Calibri"/>
              </a:rPr>
              <a:t>4</a:t>
            </a:r>
            <a:r>
              <a:rPr sz="1400" spc="-25" dirty="0">
                <a:latin typeface="Calibri"/>
                <a:cs typeface="Calibri"/>
              </a:rPr>
              <a:t>)</a:t>
            </a:r>
            <a:r>
              <a:rPr lang="es-ES" sz="1400" spc="-25" dirty="0">
                <a:latin typeface="Calibri"/>
                <a:cs typeface="Calibri"/>
              </a:rPr>
              <a:t>.</a:t>
            </a:r>
            <a:endParaRPr sz="1400" dirty="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4884" y="6251447"/>
            <a:ext cx="2427731" cy="402336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 rotWithShape="1">
          <a:blip r:embed="rId3" cstate="print"/>
          <a:srcRect r="54230"/>
          <a:stretch/>
        </p:blipFill>
        <p:spPr>
          <a:xfrm>
            <a:off x="4545514" y="5710367"/>
            <a:ext cx="1600200" cy="970788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 rotWithShape="1">
          <a:blip r:embed="rId4" cstate="print"/>
          <a:srcRect l="51927"/>
          <a:stretch/>
        </p:blipFill>
        <p:spPr>
          <a:xfrm>
            <a:off x="6249677" y="1740534"/>
            <a:ext cx="1197966" cy="1132795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38384385-7FF0-42AC-BA4A-7FCFBA6F3AE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9274" b="17554"/>
          <a:stretch/>
        </p:blipFill>
        <p:spPr>
          <a:xfrm>
            <a:off x="6145714" y="5716797"/>
            <a:ext cx="1113920" cy="970788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5020C065-7CBC-4E37-B7E2-9CEB1F62AFE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51487" y="5716797"/>
            <a:ext cx="1677629" cy="970788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3D0CC11C-925E-4A0C-A89B-40DE72A60BD4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9541"/>
          <a:stretch/>
        </p:blipFill>
        <p:spPr>
          <a:xfrm>
            <a:off x="2920474" y="5716797"/>
            <a:ext cx="1651526" cy="964358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957DB9CA-0208-4448-8ECF-EC2E7AE5300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7643" y="1726062"/>
            <a:ext cx="1551234" cy="1147267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7F99153F-B115-454E-B6A9-DD33B64644A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0376" y="1700629"/>
            <a:ext cx="1494419" cy="1131778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F5933F0C-D026-4322-A637-E0721B9AE126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3" t="16132" r="2521" b="11460"/>
          <a:stretch/>
        </p:blipFill>
        <p:spPr>
          <a:xfrm>
            <a:off x="6665805" y="670685"/>
            <a:ext cx="1903095" cy="1072897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5696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¿</a:t>
            </a:r>
            <a:r>
              <a:rPr spc="-25" dirty="0"/>
              <a:t> </a:t>
            </a:r>
            <a:r>
              <a:rPr dirty="0"/>
              <a:t>QUIERES</a:t>
            </a:r>
            <a:r>
              <a:rPr spc="-20" dirty="0"/>
              <a:t> </a:t>
            </a:r>
            <a:r>
              <a:rPr spc="-10" dirty="0"/>
              <a:t>SABER</a:t>
            </a:r>
          </a:p>
          <a:p>
            <a:pPr marL="1663064">
              <a:lnSpc>
                <a:spcPct val="100000"/>
              </a:lnSpc>
            </a:pPr>
            <a:r>
              <a:rPr dirty="0"/>
              <a:t>ALGO</a:t>
            </a:r>
            <a:r>
              <a:rPr spc="-114" dirty="0"/>
              <a:t> </a:t>
            </a:r>
            <a:r>
              <a:rPr dirty="0"/>
              <a:t>MÁS</a:t>
            </a:r>
            <a:r>
              <a:rPr spc="-114" dirty="0"/>
              <a:t> </a:t>
            </a:r>
            <a:r>
              <a:rPr spc="-50" dirty="0"/>
              <a:t>?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93014" y="3590670"/>
            <a:ext cx="4275455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Visita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nuestra</a:t>
            </a:r>
            <a:r>
              <a:rPr sz="1800" spc="-6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página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web: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i="1" u="sng" spc="-10" dirty="0">
                <a:solidFill>
                  <a:srgbClr val="F49100"/>
                </a:solidFill>
                <a:uFill>
                  <a:solidFill>
                    <a:srgbClr val="F49100"/>
                  </a:solidFill>
                </a:uFill>
                <a:latin typeface="Calibri"/>
                <a:cs typeface="Calibri"/>
                <a:hlinkClick r:id="rId2"/>
              </a:rPr>
              <a:t>http://iesmariademolina.centros.educa.jcyl.es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160"/>
              </a:spcBef>
            </a:pPr>
            <a:r>
              <a:rPr sz="1800" dirty="0">
                <a:latin typeface="Calibri"/>
                <a:cs typeface="Calibri"/>
              </a:rPr>
              <a:t>O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síguenos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en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nuestras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redes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sociales.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072128" y="4858511"/>
            <a:ext cx="470915" cy="70713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281427" y="4864608"/>
            <a:ext cx="705612" cy="707136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144011" y="4858511"/>
            <a:ext cx="707136" cy="707135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14884" y="6251447"/>
            <a:ext cx="2427731" cy="402336"/>
          </a:xfrm>
          <a:prstGeom prst="rect">
            <a:avLst/>
          </a:prstGeom>
        </p:spPr>
      </p:pic>
      <p:grpSp>
        <p:nvGrpSpPr>
          <p:cNvPr id="8" name="object 8"/>
          <p:cNvGrpSpPr/>
          <p:nvPr/>
        </p:nvGrpSpPr>
        <p:grpSpPr>
          <a:xfrm>
            <a:off x="4563881" y="381889"/>
            <a:ext cx="4245102" cy="6417562"/>
            <a:chOff x="4696967" y="440436"/>
            <a:chExt cx="4245102" cy="6417562"/>
          </a:xfrm>
        </p:grpSpPr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990588" y="5018529"/>
              <a:ext cx="1881377" cy="183946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005827" y="2080259"/>
              <a:ext cx="1853183" cy="294894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696967" y="3983736"/>
              <a:ext cx="2417826" cy="2874262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712207" y="1066800"/>
              <a:ext cx="2389632" cy="2927604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126735" y="6033511"/>
              <a:ext cx="1919477" cy="824487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141975" y="4105656"/>
              <a:ext cx="1891283" cy="1938527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196583" y="1441703"/>
              <a:ext cx="1047750" cy="1040130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211823" y="440436"/>
              <a:ext cx="1019555" cy="1011936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054595" y="6275825"/>
              <a:ext cx="1312926" cy="582173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767827" y="1876044"/>
              <a:ext cx="1174242" cy="1189481"/>
            </a:xfrm>
            <a:prstGeom prst="rect">
              <a:avLst/>
            </a:prstGeom>
          </p:spPr>
        </p:pic>
      </p:grpSp>
      <p:pic>
        <p:nvPicPr>
          <p:cNvPr id="21" name="Imagen 20">
            <a:extLst>
              <a:ext uri="{FF2B5EF4-FFF2-40B4-BE49-F238E27FC236}">
                <a16:creationId xmlns:a16="http://schemas.microsoft.com/office/drawing/2014/main" id="{8D84655A-5400-43C7-B42B-B57619F30BDF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031990" y="392334"/>
            <a:ext cx="1023640" cy="1447800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BD462D2E-2C10-4458-9575-E45997F035F8}"/>
              </a:ext>
            </a:extLst>
          </p:cNvPr>
          <p:cNvPicPr>
            <a:picLocks noChangeAspect="1"/>
          </p:cNvPicPr>
          <p:nvPr/>
        </p:nvPicPr>
        <p:blipFill rotWithShape="1">
          <a:blip r:embed="rId18"/>
          <a:srcRect l="14167" r="14166"/>
          <a:stretch/>
        </p:blipFill>
        <p:spPr>
          <a:xfrm>
            <a:off x="7075358" y="905205"/>
            <a:ext cx="1047750" cy="1037694"/>
          </a:xfrm>
          <a:prstGeom prst="rect">
            <a:avLst/>
          </a:prstGeom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190E46A6-033F-4AFD-83B4-5BCCA86931A0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6947" y="4970652"/>
            <a:ext cx="1143000" cy="1143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491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344</TotalTime>
  <Words>1641</Words>
  <Application>Microsoft Office PowerPoint</Application>
  <PresentationFormat>Presentación en pantalla (4:3)</PresentationFormat>
  <Paragraphs>119</Paragraphs>
  <Slides>15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16" baseType="lpstr">
      <vt:lpstr>Office Theme</vt:lpstr>
      <vt:lpstr>Presentación de PowerPoint</vt:lpstr>
      <vt:lpstr>NUESTRO CENTRO</vt:lpstr>
      <vt:lpstr>ESTUDIOS OFERTADOS</vt:lpstr>
      <vt:lpstr>RESULTADOS PRUEBA PISA FOR SCHOOLS</vt:lpstr>
      <vt:lpstr>1º ESO: ASIGNATURAS</vt:lpstr>
      <vt:lpstr>1º ESO: ORGANIZACIÓN</vt:lpstr>
      <vt:lpstr>PLAN DE ACOGIDA</vt:lpstr>
      <vt:lpstr>CONVIVENCIA</vt:lpstr>
      <vt:lpstr>ACTIVIDADES EXTRAESCOLARES</vt:lpstr>
      <vt:lpstr>INTERNACIONALIZACIÓN</vt:lpstr>
      <vt:lpstr>INSTALACIONES</vt:lpstr>
      <vt:lpstr>EXPERIENCIAS TRAYECTORIA</vt:lpstr>
      <vt:lpstr>PROMOCIÓN DE UNA  EDUCACIÓN TRANSFORMADORA</vt:lpstr>
      <vt:lpstr>RECONOCIMIENTOS Y DISTINCIONES</vt:lpstr>
      <vt:lpstr>¿ QUIERES SABER ALGO MÁS 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EDUCACYL</dc:creator>
  <cp:lastModifiedBy>JULIO JOSE EGUARAS GUTIERREZ</cp:lastModifiedBy>
  <cp:revision>31</cp:revision>
  <dcterms:created xsi:type="dcterms:W3CDTF">2024-02-29T07:34:22Z</dcterms:created>
  <dcterms:modified xsi:type="dcterms:W3CDTF">2025-02-26T11:12:41Z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2022-03-15T00:00:00Z</vt:filetime>
  </property>
  <property fmtid="{D5CDD505-2E9C-101B-9397-08002B2CF9AE}" pid="3" name="Creator">
    <vt:lpwstr>Microsoft® PowerPoint® 2019</vt:lpwstr>
  </property>
  <property fmtid="{D5CDD505-2E9C-101B-9397-08002B2CF9AE}" pid="4" name="LastSaved">
    <vt:filetime>2024-02-29T00:00:00Z</vt:filetime>
  </property>
  <property fmtid="{D5CDD505-2E9C-101B-9397-08002B2CF9AE}" pid="5" name="Producer">
    <vt:lpwstr>Microsoft® PowerPoint® 2019</vt:lpwstr>
  </property>
</Properties>
</file>